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601" r:id="rId1"/>
  </p:sldMasterIdLst>
  <p:notesMasterIdLst>
    <p:notesMasterId r:id="rId59"/>
  </p:notesMasterIdLst>
  <p:handoutMasterIdLst>
    <p:handoutMasterId r:id="rId60"/>
  </p:handoutMasterIdLst>
  <p:sldIdLst>
    <p:sldId id="260" r:id="rId2"/>
    <p:sldId id="261" r:id="rId3"/>
    <p:sldId id="364" r:id="rId4"/>
    <p:sldId id="291" r:id="rId5"/>
    <p:sldId id="369" r:id="rId6"/>
    <p:sldId id="293" r:id="rId7"/>
    <p:sldId id="370" r:id="rId8"/>
    <p:sldId id="296" r:id="rId9"/>
    <p:sldId id="371" r:id="rId10"/>
    <p:sldId id="298" r:id="rId11"/>
    <p:sldId id="299" r:id="rId12"/>
    <p:sldId id="373" r:id="rId13"/>
    <p:sldId id="374" r:id="rId14"/>
    <p:sldId id="300" r:id="rId15"/>
    <p:sldId id="303" r:id="rId16"/>
    <p:sldId id="366" r:id="rId17"/>
    <p:sldId id="304" r:id="rId18"/>
    <p:sldId id="305" r:id="rId19"/>
    <p:sldId id="306" r:id="rId20"/>
    <p:sldId id="380" r:id="rId21"/>
    <p:sldId id="388" r:id="rId22"/>
    <p:sldId id="393" r:id="rId23"/>
    <p:sldId id="395" r:id="rId24"/>
    <p:sldId id="396" r:id="rId25"/>
    <p:sldId id="389" r:id="rId26"/>
    <p:sldId id="400" r:id="rId27"/>
    <p:sldId id="398" r:id="rId28"/>
    <p:sldId id="399" r:id="rId29"/>
    <p:sldId id="391" r:id="rId30"/>
    <p:sldId id="401" r:id="rId31"/>
    <p:sldId id="402" r:id="rId32"/>
    <p:sldId id="403" r:id="rId33"/>
    <p:sldId id="404" r:id="rId34"/>
    <p:sldId id="405" r:id="rId35"/>
    <p:sldId id="406" r:id="rId36"/>
    <p:sldId id="407" r:id="rId37"/>
    <p:sldId id="411" r:id="rId38"/>
    <p:sldId id="412" r:id="rId39"/>
    <p:sldId id="413" r:id="rId40"/>
    <p:sldId id="416" r:id="rId41"/>
    <p:sldId id="417" r:id="rId42"/>
    <p:sldId id="421" r:id="rId43"/>
    <p:sldId id="422" r:id="rId44"/>
    <p:sldId id="418" r:id="rId45"/>
    <p:sldId id="419" r:id="rId46"/>
    <p:sldId id="423" r:id="rId47"/>
    <p:sldId id="424" r:id="rId48"/>
    <p:sldId id="425" r:id="rId49"/>
    <p:sldId id="426" r:id="rId50"/>
    <p:sldId id="439" r:id="rId51"/>
    <p:sldId id="427" r:id="rId52"/>
    <p:sldId id="428" r:id="rId53"/>
    <p:sldId id="431" r:id="rId54"/>
    <p:sldId id="432" r:id="rId55"/>
    <p:sldId id="440" r:id="rId56"/>
    <p:sldId id="437" r:id="rId57"/>
    <p:sldId id="287" r:id="rId5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577"/>
    <p:restoredTop sz="86195"/>
  </p:normalViewPr>
  <p:slideViewPr>
    <p:cSldViewPr snapToGrid="0" snapToObjects="1">
      <p:cViewPr>
        <p:scale>
          <a:sx n="103" d="100"/>
          <a:sy n="103" d="100"/>
        </p:scale>
        <p:origin x="104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2F8AE1-47BC-B94A-B8B3-79D70A1C7DE0}" type="datetimeFigureOut">
              <a:rPr lang="en-US" smtClean="0"/>
              <a:t>8/14/18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9D781D-F5A7-A24B-A328-5E776F9802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1649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232B61-5730-2544-A51E-0CBDB7707BF0}" type="datetimeFigureOut">
              <a:rPr lang="en-US" smtClean="0"/>
              <a:t>8/14/18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680ED6-3E7A-1445-B733-8ACC8AD501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9081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680ED6-3E7A-1445-B733-8ACC8AD5014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3098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Green House Management Systems</a:t>
            </a:r>
            <a:r>
              <a:rPr lang="en-US" dirty="0">
                <a:effectLst/>
              </a:rPr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680ED6-3E7A-1445-B733-8ACC8AD5014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6292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Green House Management Systems</a:t>
            </a:r>
            <a:r>
              <a:rPr lang="en-US" dirty="0">
                <a:effectLst/>
              </a:rPr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680ED6-3E7A-1445-B733-8ACC8AD5014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2235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Green House Management Systems</a:t>
            </a:r>
            <a:r>
              <a:rPr lang="en-US" dirty="0">
                <a:effectLst/>
              </a:rPr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680ED6-3E7A-1445-B733-8ACC8AD5014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7270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Green House Management Systems</a:t>
            </a:r>
            <a:r>
              <a:rPr lang="en-US" dirty="0">
                <a:effectLst/>
              </a:rPr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680ED6-3E7A-1445-B733-8ACC8AD5014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8321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Green House Management Systems</a:t>
            </a:r>
            <a:r>
              <a:rPr lang="en-US" dirty="0">
                <a:effectLst/>
              </a:rPr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680ED6-3E7A-1445-B733-8ACC8AD5014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1255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Green House Management Systems</a:t>
            </a:r>
            <a:r>
              <a:rPr lang="en-US" dirty="0">
                <a:effectLst/>
              </a:rPr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680ED6-3E7A-1445-B733-8ACC8AD50146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2754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Green House Management Systems</a:t>
            </a:r>
            <a:r>
              <a:rPr lang="en-US" dirty="0">
                <a:effectLst/>
              </a:rPr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680ED6-3E7A-1445-B733-8ACC8AD50146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6206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Green House Management Systems</a:t>
            </a:r>
            <a:r>
              <a:rPr lang="en-US" dirty="0">
                <a:effectLst/>
              </a:rPr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680ED6-3E7A-1445-B733-8ACC8AD50146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936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Green House Management Systems</a:t>
            </a:r>
            <a:r>
              <a:rPr lang="en-US" dirty="0">
                <a:effectLst/>
              </a:rPr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680ED6-3E7A-1445-B733-8ACC8AD50146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15147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Green House Management Systems</a:t>
            </a:r>
            <a:r>
              <a:rPr lang="en-US" dirty="0">
                <a:effectLst/>
              </a:rPr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680ED6-3E7A-1445-B733-8ACC8AD50146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7488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680ED6-3E7A-1445-B733-8ACC8AD5014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5016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Green House Management Systems</a:t>
            </a:r>
            <a:r>
              <a:rPr lang="en-US" dirty="0">
                <a:effectLst/>
              </a:rPr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680ED6-3E7A-1445-B733-8ACC8AD50146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50036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Green House Management Systems</a:t>
            </a:r>
            <a:r>
              <a:rPr lang="en-US" dirty="0">
                <a:effectLst/>
              </a:rPr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680ED6-3E7A-1445-B733-8ACC8AD50146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0464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Green House Management Systems</a:t>
            </a:r>
            <a:r>
              <a:rPr lang="en-US" dirty="0">
                <a:effectLst/>
              </a:rPr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680ED6-3E7A-1445-B733-8ACC8AD50146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74364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Green House Management Systems</a:t>
            </a:r>
            <a:r>
              <a:rPr lang="en-US" dirty="0">
                <a:effectLst/>
              </a:rPr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680ED6-3E7A-1445-B733-8ACC8AD50146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53666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Green House Management Systems</a:t>
            </a:r>
            <a:r>
              <a:rPr lang="en-US" dirty="0">
                <a:effectLst/>
              </a:rPr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680ED6-3E7A-1445-B733-8ACC8AD50146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87204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Green House Management Systems</a:t>
            </a:r>
            <a:r>
              <a:rPr lang="en-US" dirty="0">
                <a:effectLst/>
              </a:rPr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680ED6-3E7A-1445-B733-8ACC8AD50146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55957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Green House Management Systems</a:t>
            </a:r>
            <a:r>
              <a:rPr lang="en-US" dirty="0">
                <a:effectLst/>
              </a:rPr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680ED6-3E7A-1445-B733-8ACC8AD50146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55480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Green House Management Systems</a:t>
            </a:r>
            <a:r>
              <a:rPr lang="en-US" dirty="0">
                <a:effectLst/>
              </a:rPr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680ED6-3E7A-1445-B733-8ACC8AD50146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23349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Green House Management Systems</a:t>
            </a:r>
            <a:r>
              <a:rPr lang="en-US" dirty="0">
                <a:effectLst/>
              </a:rPr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680ED6-3E7A-1445-B733-8ACC8AD50146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66127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Green House Management Systems</a:t>
            </a:r>
            <a:r>
              <a:rPr lang="en-US" dirty="0">
                <a:effectLst/>
              </a:rPr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680ED6-3E7A-1445-B733-8ACC8AD50146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6339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IoT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h-T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Internet of Things</a:t>
            </a:r>
            <a:r>
              <a:rPr lang="th-T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lo-L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ຫມາຍເຖິງເຄືອຂ່າຍຂອງອຸປະກອນ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lo-L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ພາຫານະ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lo-L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ສິ່ງປູກສ້າງ ແລະ ສິ່ງຂອງອື່ນໆທີ່ວົງຈອນ ເອລັກໂທນິກ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lo-L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ຊອບແວ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lo-L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ເຊັນເຊີ ແລະ ການເຊື່ອມຕໍ່ເຂົ້າກັບ ເຄືອຂ່າຍຢູ່ ໃນໂຕ ເຮັດໃຫ້ວັດຖຸເຫຼົ່ານັ້ນ ສາມາດເກັບບັນທຶກ ແລະ ແລກປ່ຽນຂໍ້ມູນກັນໄດ້</a:t>
            </a:r>
            <a:r>
              <a:rPr lang="th-T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IoT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lo-L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ເຮັດໃຫ້ວັດຖຸ ສາມາດ ຮັບຮູ້ສະພາບແວດລ້ອມ ແລະ ຖືກຄວບຄຸມໃນໄລຍະໄກ ຜ່ານທາງໂຄງສ້າງເຄືອຂ່າຍທີ່ມີຢູ່ແລ້ວ</a:t>
            </a:r>
            <a:r>
              <a:rPr lang="th-T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lo-L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ຕົວຢ່າງ ຄື</a:t>
            </a:r>
            <a:r>
              <a:rPr lang="th-T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lo-L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ເທັກໂນໂລຊີອິນເຕິເນັດທີ່ເຊື່ອມອຸປະກອນ ແລະເຄື່ອງມືຕ່າງໆ ເຊັ່ນ ໂທສະສັບມືຖື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lo-L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ລົດຍົນ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lo-L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ຕູ້ເຢັນ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lo-L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ໂທລະທັດ ແລະ ອື່ນໆ ເຂົ້າໄວ້ດ້ວຍກັນ ໂດຍເຄື່ອງມືຕ່າງໆຈະສາມາດເຊື່ອມໂຍງ ແລະ ສື່ສານກັນໄດ້ຜ່ານອິນເຕີເນັດ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680ED6-3E7A-1445-B733-8ACC8AD5014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60111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Green House Management Systems</a:t>
            </a:r>
            <a:r>
              <a:rPr lang="en-US" dirty="0">
                <a:effectLst/>
              </a:rPr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680ED6-3E7A-1445-B733-8ACC8AD50146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16742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Green House Management Systems</a:t>
            </a:r>
            <a:r>
              <a:rPr lang="en-US" dirty="0">
                <a:effectLst/>
              </a:rPr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680ED6-3E7A-1445-B733-8ACC8AD50146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9309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iot-analytics.com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/top-10-iot-project-application-areas-q3-2016/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680ED6-3E7A-1445-B733-8ACC8AD5014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8014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lo-L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ໝາກແຕງ ຫຼື ເມລອນ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Melon </a:t>
            </a:r>
            <a:r>
              <a:rPr lang="th-T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Cucumis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melo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</a:t>
            </a:r>
            <a:r>
              <a:rPr lang="th-T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.) </a:t>
            </a:r>
            <a:r>
              <a:rPr lang="lo-L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ເປັນພືດຊະນິດໜຶ່ງທີ່ນອນຢູ່ໃນຕະກຸນແຕງຊຶ່ງສາມາດຈະເລີນເຕີບໂຕໄດ້ໃນສະພາບອາກາດທີ່ອົບອຸ່ນ, ເປັນພືດທີ່ໃຊ້ໄລຍະເວລາການປູກເຖີງໄລຍະການເກັບກ່ຽວສັ້ນຊຶ່ງສາມາດເກັບກ່ຽວໄດ້ໃນຊ່ວງໄລຍະເວລາພາຍໃນ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65</a:t>
            </a:r>
            <a:r>
              <a:rPr lang="th-T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85</a:t>
            </a:r>
            <a:r>
              <a:rPr lang="th-T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lo-L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ວັນ ຫຼື ອາດຂື້ນກັບສາຍພັນນັ້ນໆ </a:t>
            </a:r>
            <a:r>
              <a:rPr lang="th-T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Panagiotopoulos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2001; Silva et al</a:t>
            </a:r>
            <a:r>
              <a:rPr lang="th-T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2007; Cabello et al</a:t>
            </a:r>
            <a:r>
              <a:rPr lang="th-T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2009</a:t>
            </a:r>
            <a:r>
              <a:rPr lang="th-T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). </a:t>
            </a:r>
            <a:r>
              <a:rPr lang="lo-L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ໝາກແຕງເມລອນແມ່ນພືດທີ່ມີຄວາມສຳຄັນ ແລະ ເປັນທີ່ຕ້ອງການນິຍົມບໍລິໂພກຊື່ງໃນແຕ່ລະປີສາມາດຜະລິດໄດ້ສະເລ່ຍທີ່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26</a:t>
            </a:r>
            <a:r>
              <a:rPr lang="th-T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8 </a:t>
            </a:r>
            <a:r>
              <a:rPr lang="lo-L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ລ້ານ ໂຕນ ຈາກເນື້ອທີ່ການຜະລິດ 1</a:t>
            </a:r>
            <a:r>
              <a:rPr lang="th-T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lo-L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 ລ້ານ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 </a:t>
            </a:r>
            <a:r>
              <a:rPr lang="th-T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FAO, 2007</a:t>
            </a:r>
            <a:r>
              <a:rPr lang="th-T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). </a:t>
            </a:r>
            <a:r>
              <a:rPr lang="lo-L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ໝາກເມລອນແມ່ນມີລັກສະນະຄ້າຍຄືກັບແຄນຕາລູບແຕ່ກໍ່ມີຄວາມແຕກຕ່າງກັນທີ່ລົດຊາດ, ຄວາມຫອມ ແລະ ລັກສະນະຂອງເນື້ອຊຶ່ງຂຶ້ນກັບສາຍພັນດັ່ງນັ້ນຈຶ່ງເຮັດໃຫ້ເມລອນເປັນທີ່ນິຍົມ ແລະ ລາຄາຂາຍຈະສູງກວ່າແຄນຕາລຸບ ຫຼື ໝາກໄມ້ຊະນິດອື່ນໆ</a:t>
            </a:r>
            <a:r>
              <a:rPr lang="th-T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lo-L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ຈຸດເດັ່ນທາງດ້ານລົດຊາດທີ່ຫອມຫວານເປັນເອກະລັກອີກທັງຍັງມີເນື້ອສີຕ່າງໆເຊັ່ນ</a:t>
            </a:r>
            <a:r>
              <a:rPr lang="th-T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lo-L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ສີສົ້ມ, ຂຽວ ແລະ ເຫຼືອງ ເຮັດໃຫ້ຜູ້ບໍລິໂພກສົນໃຈ ແລະ ເປັນຕາໜ້າກິນຫຼາຍຂຶ້ນ</a:t>
            </a:r>
            <a:r>
              <a:rPr lang="th-T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lo-L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ດ້ວຍເຫດຜົນນີ້ໝາກເມລອນຈຶ່ງເປັນທີ່ຮູ້ຈັກ ແລະ ນິຍົມບໍລິໂພກກັນຢ່າງກ້ວາງຂວາງ</a:t>
            </a:r>
            <a:r>
              <a:rPr lang="th-T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680ED6-3E7A-1445-B733-8ACC8AD5014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7227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iot-analytics.com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/10-internet-of-things-applications/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680ED6-3E7A-1445-B733-8ACC8AD5014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4051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iot-analytics.com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/10-internet-of-things-applications/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680ED6-3E7A-1445-B733-8ACC8AD5014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5629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Green House Management Systems</a:t>
            </a:r>
            <a:r>
              <a:rPr lang="en-US" dirty="0">
                <a:effectLst/>
              </a:rPr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680ED6-3E7A-1445-B733-8ACC8AD5014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6638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lo-LA" sz="1200" dirty="0">
                <a:latin typeface="Phetsarath OT" pitchFamily="2" charset="0"/>
                <a:cs typeface="Phetsarath OT" pitchFamily="2" charset="0"/>
              </a:rPr>
              <a:t>ດຳເນີນການສ້າງຊຸດຄວບຄຸມ ເພື່ອຕິດຕັ້ງໃສ່ກັບໂຮງເຮືອນເພື່ອຕິດຕາມວິເຄາະ ແລະ ຄວບຄຸມການຫົດນໍ້າ. ການທົດລອງ ແມ່ນ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680ED6-3E7A-1445-B733-8ACC8AD5014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8406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7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7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189" indent="0" algn="ctr">
              <a:buNone/>
              <a:defRPr sz="2400"/>
            </a:lvl2pPr>
            <a:lvl3pPr marL="914377" indent="0" algn="ctr">
              <a:buNone/>
              <a:defRPr sz="2400"/>
            </a:lvl3pPr>
            <a:lvl4pPr marL="1371566" indent="0" algn="ctr">
              <a:buNone/>
              <a:defRPr sz="2000"/>
            </a:lvl4pPr>
            <a:lvl5pPr marL="1828754" indent="0" algn="ctr">
              <a:buNone/>
              <a:defRPr sz="2000"/>
            </a:lvl5pPr>
            <a:lvl6pPr marL="2285943" indent="0" algn="ctr">
              <a:buNone/>
              <a:defRPr sz="2000"/>
            </a:lvl6pPr>
            <a:lvl7pPr marL="2743131" indent="0" algn="ctr">
              <a:buNone/>
              <a:defRPr sz="2000"/>
            </a:lvl7pPr>
            <a:lvl8pPr marL="3200320" indent="0" algn="ctr">
              <a:buNone/>
              <a:defRPr sz="2000"/>
            </a:lvl8pPr>
            <a:lvl9pPr marL="3657509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D0D59-5AC2-2648-84B1-C3DA855F10B7}" type="datetimeFigureOut">
              <a:rPr lang="en-US" smtClean="0"/>
              <a:t>8/14/18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E299E0-2789-FF40-A75E-F3EF8276F31C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9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D0D59-5AC2-2648-84B1-C3DA855F10B7}" type="datetimeFigureOut">
              <a:rPr lang="en-US" smtClean="0"/>
              <a:t>8/14/18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E299E0-2789-FF40-A75E-F3EF8276F31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7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7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D0D59-5AC2-2648-84B1-C3DA855F10B7}" type="datetimeFigureOut">
              <a:rPr lang="en-US" smtClean="0"/>
              <a:t>8/14/18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E299E0-2789-FF40-A75E-F3EF8276F31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D0D59-5AC2-2648-84B1-C3DA855F10B7}" type="datetimeFigureOut">
              <a:rPr lang="en-US" smtClean="0"/>
              <a:t>8/14/18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E299E0-2789-FF40-A75E-F3EF8276F31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7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7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D0D59-5AC2-2648-84B1-C3DA855F10B7}" type="datetimeFigureOut">
              <a:rPr lang="en-US" smtClean="0"/>
              <a:t>8/14/18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E299E0-2789-FF40-A75E-F3EF8276F31C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9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5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D0D59-5AC2-2648-84B1-C3DA855F10B7}" type="datetimeFigureOut">
              <a:rPr lang="en-US" smtClean="0"/>
              <a:t>8/14/18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E299E0-2789-FF40-A75E-F3EF8276F31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5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D0D59-5AC2-2648-84B1-C3DA855F10B7}" type="datetimeFigureOut">
              <a:rPr lang="en-US" smtClean="0"/>
              <a:t>8/14/18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E299E0-2789-FF40-A75E-F3EF8276F31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D0D59-5AC2-2648-84B1-C3DA855F10B7}" type="datetimeFigureOut">
              <a:rPr lang="en-US" smtClean="0"/>
              <a:t>8/14/18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E299E0-2789-FF40-A75E-F3EF8276F31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7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7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D0D59-5AC2-2648-84B1-C3DA855F10B7}" type="datetimeFigureOut">
              <a:rPr lang="en-US" smtClean="0"/>
              <a:t>8/14/18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E299E0-2789-FF40-A75E-F3EF8276F31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8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3" y="6459787"/>
            <a:ext cx="2618511" cy="365125"/>
          </a:xfrm>
        </p:spPr>
        <p:txBody>
          <a:bodyPr/>
          <a:lstStyle>
            <a:lvl1pPr algn="l">
              <a:defRPr/>
            </a:lvl1pPr>
          </a:lstStyle>
          <a:p>
            <a:fld id="{F2CD0D59-5AC2-2648-84B1-C3DA855F10B7}" type="datetimeFigureOut">
              <a:rPr lang="en-US" smtClean="0"/>
              <a:t>8/14/18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7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1E299E0-2789-FF40-A75E-F3EF8276F31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7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7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D0D59-5AC2-2648-84B1-C3DA855F10B7}" type="datetimeFigureOut">
              <a:rPr lang="en-US" smtClean="0"/>
              <a:t>8/14/18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E299E0-2789-FF40-A75E-F3EF8276F31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7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5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2" y="6459787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F2CD0D59-5AC2-2648-84B1-C3DA855F10B7}" type="datetimeFigureOut">
              <a:rPr lang="en-US" smtClean="0"/>
              <a:t>8/14/18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6" y="6459787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60" y="6459787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1">
                <a:solidFill>
                  <a:srgbClr val="FFFFFF"/>
                </a:solidFill>
              </a:defRPr>
            </a:lvl1pPr>
          </a:lstStyle>
          <a:p>
            <a:fld id="{F1E299E0-2789-FF40-A75E-F3EF8276F31C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92721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02" r:id="rId1"/>
    <p:sldLayoutId id="2147484603" r:id="rId2"/>
    <p:sldLayoutId id="2147484604" r:id="rId3"/>
    <p:sldLayoutId id="2147484605" r:id="rId4"/>
    <p:sldLayoutId id="2147484606" r:id="rId5"/>
    <p:sldLayoutId id="2147484607" r:id="rId6"/>
    <p:sldLayoutId id="2147484608" r:id="rId7"/>
    <p:sldLayoutId id="2147484609" r:id="rId8"/>
    <p:sldLayoutId id="2147484610" r:id="rId9"/>
    <p:sldLayoutId id="2147484611" r:id="rId10"/>
    <p:sldLayoutId id="2147484612" r:id="rId11"/>
  </p:sldLayoutIdLst>
  <p:txStyles>
    <p:titleStyle>
      <a:lvl1pPr algn="l" defTabSz="914377" rtl="0" eaLnBrk="1" latinLnBrk="0" hangingPunct="1">
        <a:lnSpc>
          <a:spcPct val="85000"/>
        </a:lnSpc>
        <a:spcBef>
          <a:spcPct val="0"/>
        </a:spcBef>
        <a:buNone/>
        <a:defRPr sz="4800" kern="1200" spc="-51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38" indent="-91438" algn="l" defTabSz="914377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38" indent="-182875" algn="l" defTabSz="914377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14" indent="-182875" algn="l" defTabSz="914377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789" indent="-182875" algn="l" defTabSz="914377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65" indent="-182875" algn="l" defTabSz="914377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099973" indent="-228594" algn="l" defTabSz="914377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299968" indent="-228594" algn="l" defTabSz="914377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499963" indent="-228594" algn="l" defTabSz="914377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699958" indent="-228594" algn="l" defTabSz="914377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tif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tif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0" y="603251"/>
            <a:ext cx="9144000" cy="1463675"/>
          </a:xfrm>
        </p:spPr>
        <p:txBody>
          <a:bodyPr>
            <a:normAutofit/>
          </a:bodyPr>
          <a:lstStyle/>
          <a:p>
            <a:r>
              <a:rPr lang="en-US" sz="4400" dirty="0" err="1">
                <a:latin typeface="Phetsarath OT" pitchFamily="2" charset="0"/>
                <a:cs typeface="Phetsarath OT" pitchFamily="2" charset="0"/>
              </a:rPr>
              <a:t>ບົດສະເໜີບົດວິທະຍານິພົນ</a:t>
            </a:r>
            <a:endParaRPr lang="en-US" sz="4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16835" y="2265839"/>
            <a:ext cx="11158331" cy="2263300"/>
          </a:xfrm>
        </p:spPr>
        <p:txBody>
          <a:bodyPr>
            <a:noAutofit/>
          </a:bodyPr>
          <a:lstStyle/>
          <a:p>
            <a:pPr algn="ctr"/>
            <a:r>
              <a:rPr lang="lo-LA" b="1" dirty="0">
                <a:solidFill>
                  <a:schemeClr val="tx1"/>
                </a:solidFill>
                <a:latin typeface="Phetsarath OT" charset="0"/>
                <a:ea typeface="Phetsarath OT" charset="0"/>
                <a:cs typeface="Phetsarath OT" charset="0"/>
              </a:rPr>
              <a:t>ການເພີ່ມປະສິດທິພາບການປູກໝາກແຕງເມລອນໃນການກະສິກຳ</a:t>
            </a:r>
            <a:endParaRPr lang="en-US" b="1" dirty="0">
              <a:solidFill>
                <a:schemeClr val="tx1"/>
              </a:solidFill>
              <a:latin typeface="Phetsarath OT" charset="0"/>
              <a:ea typeface="Phetsarath OT" charset="0"/>
              <a:cs typeface="Phetsarath OT" charset="0"/>
            </a:endParaRPr>
          </a:p>
          <a:p>
            <a:pPr algn="ctr"/>
            <a:r>
              <a:rPr lang="lo-LA" b="1" dirty="0">
                <a:solidFill>
                  <a:schemeClr val="tx1"/>
                </a:solidFill>
                <a:latin typeface="Phetsarath OT" charset="0"/>
                <a:ea typeface="Phetsarath OT" charset="0"/>
                <a:cs typeface="Phetsarath OT" charset="0"/>
              </a:rPr>
              <a:t>ແບບໂຮງເຮືອນໂດຍການນຳໃຊ້ເທັກໂນໂລຊີ </a:t>
            </a:r>
            <a:r>
              <a:rPr lang="en-US" b="1" dirty="0">
                <a:solidFill>
                  <a:schemeClr val="tx1"/>
                </a:solidFill>
                <a:latin typeface="Phetsarath OT" charset="0"/>
                <a:ea typeface="Phetsarath OT" charset="0"/>
                <a:cs typeface="Phetsarath OT" charset="0"/>
              </a:rPr>
              <a:t>IoT </a:t>
            </a:r>
            <a:r>
              <a:rPr lang="lo-LA" b="1" dirty="0">
                <a:solidFill>
                  <a:schemeClr val="tx1"/>
                </a:solidFill>
                <a:latin typeface="Phetsarath OT" charset="0"/>
                <a:ea typeface="Phetsarath OT" charset="0"/>
                <a:cs typeface="Phetsarath OT" charset="0"/>
              </a:rPr>
              <a:t>ເຂົ້າຄວບຄຸມຄວາມຊຸ່ມ</a:t>
            </a:r>
          </a:p>
          <a:p>
            <a:pPr algn="ctr"/>
            <a:r>
              <a:rPr lang="en-US" b="1" dirty="0">
                <a:solidFill>
                  <a:schemeClr val="tx1"/>
                </a:solidFill>
                <a:latin typeface="Phetsarath OT" charset="0"/>
                <a:ea typeface="Phetsarath OT" charset="0"/>
                <a:cs typeface="Phetsarath OT" charset="0"/>
              </a:rPr>
              <a:t>Increasing Effectiveness of Melon Cultivation Under Greenhouse by Applying IoT for Soil Moisture Controlling</a:t>
            </a:r>
          </a:p>
        </p:txBody>
      </p:sp>
      <p:pic>
        <p:nvPicPr>
          <p:cNvPr id="4" name="Picture 3" descr="FE-Logo-Header1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657" y="152401"/>
            <a:ext cx="799545" cy="971551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/>
          <p:cNvSpPr/>
          <p:nvPr/>
        </p:nvSpPr>
        <p:spPr>
          <a:xfrm>
            <a:off x="1143000" y="404337"/>
            <a:ext cx="25908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lo-LA" sz="1400" b="1" dirty="0">
                <a:latin typeface="Phetsarath OT" pitchFamily="2" charset="0"/>
                <a:cs typeface="Phetsarath OT" pitchFamily="2" charset="0"/>
              </a:rPr>
              <a:t>ກະຊວງສຶກສາທິການ ແລະ ກິລາ</a:t>
            </a:r>
          </a:p>
          <a:p>
            <a:r>
              <a:rPr lang="lo-LA" sz="1400" dirty="0">
                <a:latin typeface="Phetsarath OT" pitchFamily="2" charset="0"/>
                <a:cs typeface="Phetsarath OT" pitchFamily="2" charset="0"/>
              </a:rPr>
              <a:t>ມະຫາວິທະຍາໄລແຫ່ງຊາດ</a:t>
            </a:r>
          </a:p>
          <a:p>
            <a:r>
              <a:rPr lang="lo-LA" sz="1400" dirty="0">
                <a:latin typeface="Phetsarath OT" pitchFamily="2" charset="0"/>
                <a:cs typeface="Phetsarath OT" pitchFamily="2" charset="0"/>
              </a:rPr>
              <a:t>ຄະນະວິສະວະກຳສາດ</a:t>
            </a:r>
          </a:p>
        </p:txBody>
      </p:sp>
      <p:sp>
        <p:nvSpPr>
          <p:cNvPr id="7" name="Rectangle 6"/>
          <p:cNvSpPr/>
          <p:nvPr/>
        </p:nvSpPr>
        <p:spPr>
          <a:xfrm>
            <a:off x="1143001" y="4529138"/>
            <a:ext cx="7249887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spcAft>
                <a:spcPts val="1200"/>
              </a:spcAft>
              <a:defRPr/>
            </a:pPr>
            <a:r>
              <a:rPr lang="lo-LA" sz="2400" dirty="0">
                <a:latin typeface="Phetsarath OT" pitchFamily="2" charset="0"/>
                <a:cs typeface="Phetsarath OT" pitchFamily="2" charset="0"/>
              </a:rPr>
              <a:t>ນໍາສະເໜີໂດຍ:	</a:t>
            </a:r>
            <a:r>
              <a:rPr lang="en-US" sz="2400" dirty="0" err="1">
                <a:latin typeface="Phetsarath OT" pitchFamily="2" charset="0"/>
                <a:cs typeface="Phetsarath OT" pitchFamily="2" charset="0"/>
              </a:rPr>
              <a:t>ທ</a:t>
            </a:r>
            <a:r>
              <a:rPr lang="en-US" sz="2400" dirty="0">
                <a:latin typeface="Phetsarath OT" pitchFamily="2" charset="0"/>
                <a:cs typeface="Phetsarath OT" pitchFamily="2" charset="0"/>
              </a:rPr>
              <a:t>. </a:t>
            </a:r>
            <a:r>
              <a:rPr lang="en-US" sz="2400" dirty="0" err="1">
                <a:latin typeface="Phetsarath OT" pitchFamily="2" charset="0"/>
                <a:cs typeface="Phetsarath OT" pitchFamily="2" charset="0"/>
              </a:rPr>
              <a:t>ຄຳປະສິດ</a:t>
            </a:r>
            <a:r>
              <a:rPr lang="en-US" sz="2400" dirty="0">
                <a:latin typeface="Phetsarath OT" pitchFamily="2" charset="0"/>
                <a:cs typeface="Phetsarath OT" pitchFamily="2" charset="0"/>
              </a:rPr>
              <a:t> </a:t>
            </a:r>
            <a:r>
              <a:rPr lang="en-US" sz="2400" dirty="0" err="1">
                <a:latin typeface="Phetsarath OT" pitchFamily="2" charset="0"/>
                <a:cs typeface="Phetsarath OT" pitchFamily="2" charset="0"/>
              </a:rPr>
              <a:t>ຈັນທະວົງ</a:t>
            </a:r>
            <a:endParaRPr lang="en-US" sz="2400" dirty="0">
              <a:latin typeface="Phetsarath OT" pitchFamily="2" charset="0"/>
              <a:cs typeface="Phetsarath OT" pitchFamily="2" charset="0"/>
            </a:endParaRPr>
          </a:p>
          <a:p>
            <a:pPr>
              <a:spcBef>
                <a:spcPct val="0"/>
              </a:spcBef>
              <a:spcAft>
                <a:spcPts val="1200"/>
              </a:spcAft>
              <a:defRPr/>
            </a:pPr>
            <a:r>
              <a:rPr lang="lo-LA" sz="2400" dirty="0">
                <a:latin typeface="Phetsarath OT" pitchFamily="2" charset="0"/>
                <a:cs typeface="Phetsarath OT" pitchFamily="2" charset="0"/>
              </a:rPr>
              <a:t>ລະຫັດນັກສຶກສາ:</a:t>
            </a:r>
            <a:r>
              <a:rPr lang="en-US" sz="2400" dirty="0">
                <a:latin typeface="Phetsarath OT" pitchFamily="2" charset="0"/>
                <a:cs typeface="Phetsarath OT" pitchFamily="2" charset="0"/>
              </a:rPr>
              <a:t>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MFEN 0024/16</a:t>
            </a:r>
          </a:p>
          <a:p>
            <a:pPr>
              <a:spcBef>
                <a:spcPct val="0"/>
              </a:spcBef>
              <a:spcAft>
                <a:spcPts val="1200"/>
              </a:spcAft>
              <a:defRPr/>
            </a:pPr>
            <a:r>
              <a:rPr lang="lo-LA" sz="2400" dirty="0">
                <a:latin typeface="Phetsarath OT" pitchFamily="2" charset="0"/>
                <a:cs typeface="Phetsarath OT" pitchFamily="2" charset="0"/>
              </a:rPr>
              <a:t>ອາຈານທີ່ປຶກສາ:	</a:t>
            </a:r>
            <a:r>
              <a:rPr lang="en-US" sz="2400" dirty="0" err="1">
                <a:latin typeface="Phetsarath OT" pitchFamily="2" charset="0"/>
                <a:cs typeface="Phetsarath OT" pitchFamily="2" charset="0"/>
              </a:rPr>
              <a:t>ປອ</a:t>
            </a:r>
            <a:r>
              <a:rPr lang="en-US" sz="2400" dirty="0">
                <a:latin typeface="Phetsarath OT" pitchFamily="2" charset="0"/>
                <a:cs typeface="Phetsarath OT" pitchFamily="2" charset="0"/>
              </a:rPr>
              <a:t>. </a:t>
            </a:r>
            <a:r>
              <a:rPr lang="en-US" sz="2400" dirty="0" err="1">
                <a:latin typeface="Phetsarath OT" pitchFamily="2" charset="0"/>
                <a:cs typeface="Phetsarath OT" pitchFamily="2" charset="0"/>
              </a:rPr>
              <a:t>ຄຳເພັດ</a:t>
            </a:r>
            <a:r>
              <a:rPr lang="en-US" sz="2400" dirty="0">
                <a:latin typeface="Phetsarath OT" pitchFamily="2" charset="0"/>
                <a:cs typeface="Phetsarath OT" pitchFamily="2" charset="0"/>
              </a:rPr>
              <a:t> </a:t>
            </a:r>
            <a:r>
              <a:rPr lang="en-US" sz="2400" dirty="0" err="1">
                <a:latin typeface="Phetsarath OT" pitchFamily="2" charset="0"/>
                <a:cs typeface="Phetsarath OT" pitchFamily="2" charset="0"/>
              </a:rPr>
              <a:t>ບຸນນະດີ</a:t>
            </a:r>
            <a:endParaRPr lang="en-US" sz="2400" dirty="0">
              <a:latin typeface="Phetsarath OT" pitchFamily="2" charset="0"/>
              <a:cs typeface="Phetsarath O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65098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1170215" y="772887"/>
            <a:ext cx="8229600" cy="1143000"/>
          </a:xfrm>
        </p:spPr>
        <p:txBody>
          <a:bodyPr>
            <a:noAutofit/>
          </a:bodyPr>
          <a:lstStyle/>
          <a:p>
            <a:r>
              <a:rPr lang="lo-LA" sz="3000" b="1" dirty="0">
                <a:solidFill>
                  <a:schemeClr val="accent1"/>
                </a:solidFill>
                <a:latin typeface="Phetsarath OT" pitchFamily="2" charset="0"/>
                <a:cs typeface="Phetsarath OT" pitchFamily="2" charset="0"/>
              </a:rPr>
              <a:t>1.5 ຂອບເຂດການຄົ້ນຄວ້າ</a:t>
            </a:r>
            <a:br>
              <a:rPr lang="en-US" sz="3000" b="1" dirty="0">
                <a:solidFill>
                  <a:schemeClr val="accent1"/>
                </a:solidFill>
                <a:latin typeface="Phetsarath OT" pitchFamily="2" charset="0"/>
                <a:cs typeface="Phetsarath OT" pitchFamily="2" charset="0"/>
              </a:rPr>
            </a:br>
            <a:endParaRPr lang="en-US" sz="2600" b="1" dirty="0">
              <a:latin typeface="Phetsarath OT" pitchFamily="2" charset="0"/>
              <a:cs typeface="Phetsarath OT" pitchFamily="2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12873-36C0-4A88-BDD3-23B2636CEA6E}" type="slidenum">
              <a:rPr lang="en-US" smtClean="0"/>
              <a:t>10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338844" y="1915886"/>
            <a:ext cx="9601299" cy="22621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44" indent="-285744" algn="thaiDist">
              <a:lnSpc>
                <a:spcPct val="150000"/>
              </a:lnSpc>
              <a:buFont typeface="Courier New" pitchFamily="49" charset="0"/>
              <a:buChar char="o"/>
            </a:pPr>
            <a:r>
              <a:rPr lang="en-US" sz="2400" dirty="0">
                <a:latin typeface="Phetsarath OT" pitchFamily="2" charset="0"/>
                <a:cs typeface="Phetsarath OT" pitchFamily="2" charset="0"/>
              </a:rPr>
              <a:t>ສະຖານທີ່ການທົດລອງໃນຄັ້ງນີ້ແມ່ນໄດ້ປະຕິບັດຢູ່ທີ່ສວນອີນຊີຄະນະກະເສດສາດມະຫາວິທະຍາໄລແຫ່ງຊາດ</a:t>
            </a:r>
          </a:p>
          <a:p>
            <a:pPr marL="285744" indent="-285744" algn="thaiDist">
              <a:lnSpc>
                <a:spcPct val="150000"/>
              </a:lnSpc>
              <a:buFont typeface="Courier New" pitchFamily="49" charset="0"/>
              <a:buChar char="o"/>
            </a:pPr>
            <a:r>
              <a:rPr lang="en-US" sz="2400" dirty="0" err="1">
                <a:latin typeface="Phetsarath OT" pitchFamily="2" charset="0"/>
                <a:cs typeface="Phetsarath OT" pitchFamily="2" charset="0"/>
              </a:rPr>
              <a:t>ການທົດລອງໃນໂຮງເຮືອນທີ່ມີຂະໜາດ</a:t>
            </a:r>
            <a:r>
              <a:rPr lang="en-US" sz="2400" dirty="0">
                <a:latin typeface="Phetsarath OT" pitchFamily="2" charset="0"/>
                <a:cs typeface="Phetsarath OT" pitchFamily="2" charset="0"/>
              </a:rPr>
              <a:t> </a:t>
            </a:r>
            <a:r>
              <a:rPr lang="en-US" sz="2400" dirty="0" err="1">
                <a:latin typeface="Phetsarath OT" pitchFamily="2" charset="0"/>
                <a:cs typeface="Phetsarath OT" pitchFamily="2" charset="0"/>
              </a:rPr>
              <a:t>ລວງຍາວ</a:t>
            </a:r>
            <a:r>
              <a:rPr lang="en-US" sz="2400" dirty="0">
                <a:latin typeface="Phetsarath OT" pitchFamily="2" charset="0"/>
                <a:cs typeface="Phetsarath OT" pitchFamily="2" charset="0"/>
              </a:rPr>
              <a:t> 12 </a:t>
            </a:r>
            <a:r>
              <a:rPr lang="en-US" sz="2400" dirty="0" err="1">
                <a:latin typeface="Phetsarath OT" pitchFamily="2" charset="0"/>
                <a:cs typeface="Phetsarath OT" pitchFamily="2" charset="0"/>
              </a:rPr>
              <a:t>ແມັດ</a:t>
            </a:r>
            <a:r>
              <a:rPr lang="en-US" sz="2400" dirty="0">
                <a:latin typeface="Phetsarath OT" pitchFamily="2" charset="0"/>
                <a:cs typeface="Phetsarath OT" pitchFamily="2" charset="0"/>
              </a:rPr>
              <a:t> </a:t>
            </a:r>
            <a:r>
              <a:rPr lang="en-US" sz="2400" dirty="0" err="1">
                <a:latin typeface="Phetsarath OT" pitchFamily="2" charset="0"/>
                <a:cs typeface="Phetsarath OT" pitchFamily="2" charset="0"/>
              </a:rPr>
              <a:t>ແລະ</a:t>
            </a:r>
            <a:r>
              <a:rPr lang="en-US" sz="2400" dirty="0">
                <a:latin typeface="Phetsarath OT" pitchFamily="2" charset="0"/>
                <a:cs typeface="Phetsarath OT" pitchFamily="2" charset="0"/>
              </a:rPr>
              <a:t> </a:t>
            </a:r>
            <a:r>
              <a:rPr lang="en-US" sz="2400" dirty="0" err="1">
                <a:latin typeface="Phetsarath OT" pitchFamily="2" charset="0"/>
                <a:cs typeface="Phetsarath OT" pitchFamily="2" charset="0"/>
              </a:rPr>
              <a:t>ກວ້າງ</a:t>
            </a:r>
            <a:r>
              <a:rPr lang="en-US" sz="2400" dirty="0">
                <a:latin typeface="Phetsarath OT" pitchFamily="2" charset="0"/>
                <a:cs typeface="Phetsarath OT" pitchFamily="2" charset="0"/>
              </a:rPr>
              <a:t> 6 </a:t>
            </a:r>
            <a:r>
              <a:rPr lang="en-US" sz="2400" dirty="0" err="1">
                <a:latin typeface="Phetsarath OT" pitchFamily="2" charset="0"/>
                <a:cs typeface="Phetsarath OT" pitchFamily="2" charset="0"/>
              </a:rPr>
              <a:t>ແມັດ</a:t>
            </a:r>
            <a:br>
              <a:rPr lang="en-US" sz="2400" dirty="0">
                <a:latin typeface="Phetsarath OT" pitchFamily="2" charset="0"/>
                <a:cs typeface="Phetsarath OT" pitchFamily="2" charset="0"/>
              </a:rPr>
            </a:br>
            <a:r>
              <a:rPr lang="en-US" sz="2400" dirty="0">
                <a:latin typeface="Phetsarath OT" pitchFamily="2" charset="0"/>
                <a:cs typeface="Phetsarath OT" pitchFamily="2" charset="0"/>
              </a:rPr>
              <a:t> ( ເນື້ອທີ່72 </a:t>
            </a:r>
            <a:r>
              <a:rPr lang="en-US" sz="2400" dirty="0" err="1">
                <a:latin typeface="Phetsarath OT" pitchFamily="2" charset="0"/>
                <a:cs typeface="Phetsarath OT" pitchFamily="2" charset="0"/>
              </a:rPr>
              <a:t>ຕາແມັດ</a:t>
            </a:r>
            <a:r>
              <a:rPr lang="en-US" sz="2400" dirty="0">
                <a:latin typeface="Phetsarath OT" pitchFamily="2" charset="0"/>
                <a:cs typeface="Phetsarath OT" pitchFamily="2" charset="0"/>
              </a:rPr>
              <a:t> )</a:t>
            </a:r>
          </a:p>
        </p:txBody>
      </p:sp>
    </p:spTree>
    <p:extLst>
      <p:ext uri="{BB962C8B-B14F-4D97-AF65-F5344CB8AC3E}">
        <p14:creationId xmlns:p14="http://schemas.microsoft.com/office/powerpoint/2010/main" val="16143766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1170215" y="772887"/>
            <a:ext cx="8229600" cy="1143000"/>
          </a:xfrm>
        </p:spPr>
        <p:txBody>
          <a:bodyPr>
            <a:noAutofit/>
          </a:bodyPr>
          <a:lstStyle/>
          <a:p>
            <a:r>
              <a:rPr lang="lo-LA" sz="3000" b="1" dirty="0">
                <a:solidFill>
                  <a:schemeClr val="accent1"/>
                </a:solidFill>
                <a:latin typeface="Phetsarath OT" pitchFamily="2" charset="0"/>
                <a:cs typeface="Phetsarath OT" pitchFamily="2" charset="0"/>
              </a:rPr>
              <a:t>1.5 ຂອບເຂດການຄົ້ນຄວ້າ</a:t>
            </a:r>
            <a:br>
              <a:rPr lang="en-US" sz="3000" b="1" dirty="0">
                <a:solidFill>
                  <a:schemeClr val="accent1"/>
                </a:solidFill>
                <a:latin typeface="Phetsarath OT" pitchFamily="2" charset="0"/>
                <a:cs typeface="Phetsarath OT" pitchFamily="2" charset="0"/>
              </a:rPr>
            </a:br>
            <a:endParaRPr lang="en-US" sz="2600" b="1" dirty="0">
              <a:latin typeface="Phetsarath OT" pitchFamily="2" charset="0"/>
              <a:cs typeface="Phetsarath OT" pitchFamily="2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12873-36C0-4A88-BDD3-23B2636CEA6E}" type="slidenum">
              <a:rPr lang="en-US" smtClean="0"/>
              <a:t>11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338844" y="1915887"/>
            <a:ext cx="9601299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44" indent="-285744">
              <a:buFont typeface="Arial" panose="020B0604020202020204" pitchFamily="34" charset="0"/>
              <a:buChar char="•"/>
            </a:pPr>
            <a:r>
              <a:rPr lang="lo-LA" sz="2400" dirty="0">
                <a:latin typeface="Phetsarath OT" panose="02000500000000020004" pitchFamily="2" charset="0"/>
                <a:cs typeface="Phetsarath OT" panose="02000500000000020004" pitchFamily="2" charset="0"/>
              </a:rPr>
              <a:t>ການທົດລອງແບ່ງເປັນ 3 ການທົດລອງຄື: ການປູກໂດຍການໃຊ້ຄົນຫົດນ້ຳ, ການປູກໂດຍການນຳໃຊ້ການຕັ້ງເວລາຫົດນ້ຳເຂົ້າຄວບຄຸມຄວາມຊຸ່ມຊື່ນໃນດິນ, ການປູກໂດຍການນຳໃຊ້ເຊັນເຊີວັດຄວາມຊຸ່ມເພື່ອຫົດນ້ຳແບບອັດຕະໂນມັດເຂົ້າຄວບຄຸມຄວາມຊຸ່ມຊື່ນໃນດິນ</a:t>
            </a:r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lo-LA" sz="2400" dirty="0">
                <a:latin typeface="Phetsarath OT" panose="02000500000000020004" pitchFamily="2" charset="0"/>
                <a:cs typeface="Phetsarath OT" panose="02000500000000020004" pitchFamily="2" charset="0"/>
              </a:rPr>
              <a:t>ການທົດລອງຄັ້ງນີ້ແມ່ນຈະໃຊ້ແນວພັນໝາກແຕງເມລອນ (</a:t>
            </a:r>
            <a:r>
              <a:rPr lang="en-US" sz="2400" dirty="0">
                <a:latin typeface="Phetsarath OT" panose="02000500000000020004" pitchFamily="2" charset="0"/>
                <a:cs typeface="Phetsarath OT" panose="02000500000000020004" pitchFamily="2" charset="0"/>
              </a:rPr>
              <a:t>Melon Princess Hybrid F1)</a:t>
            </a:r>
            <a:endParaRPr lang="lo-LA" sz="2400" dirty="0">
              <a:latin typeface="Phetsarath OT" panose="02000500000000020004" pitchFamily="2" charset="0"/>
              <a:cs typeface="Phetsarath OT" panose="02000500000000020004" pitchFamily="2" charset="0"/>
            </a:endParaRPr>
          </a:p>
          <a:p>
            <a:pPr marL="285744" indent="-285744">
              <a:buFont typeface="Arial" panose="020B0604020202020204" pitchFamily="34" charset="0"/>
              <a:buChar char="•"/>
            </a:pPr>
            <a:endParaRPr lang="en-US" sz="2400" dirty="0">
              <a:latin typeface="Phetsarath OT" panose="02000500000000020004" pitchFamily="2" charset="0"/>
              <a:cs typeface="Phetsarath OT" panose="02000500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57642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1170215" y="772887"/>
            <a:ext cx="8229600" cy="1143000"/>
          </a:xfrm>
        </p:spPr>
        <p:txBody>
          <a:bodyPr>
            <a:noAutofit/>
          </a:bodyPr>
          <a:lstStyle/>
          <a:p>
            <a:r>
              <a:rPr lang="lo-LA" sz="3000" b="1" dirty="0">
                <a:solidFill>
                  <a:schemeClr val="accent1"/>
                </a:solidFill>
                <a:latin typeface="Phetsarath OT" pitchFamily="2" charset="0"/>
                <a:cs typeface="Phetsarath OT" pitchFamily="2" charset="0"/>
              </a:rPr>
              <a:t>1.5 ຂອບເຂດການຄົ້ນຄວ້າ</a:t>
            </a:r>
            <a:br>
              <a:rPr lang="en-US" sz="3000" b="1" dirty="0">
                <a:solidFill>
                  <a:schemeClr val="accent1"/>
                </a:solidFill>
                <a:latin typeface="Phetsarath OT" pitchFamily="2" charset="0"/>
                <a:cs typeface="Phetsarath OT" pitchFamily="2" charset="0"/>
              </a:rPr>
            </a:br>
            <a:endParaRPr lang="en-US" sz="2600" b="1" dirty="0">
              <a:latin typeface="Phetsarath OT" pitchFamily="2" charset="0"/>
              <a:cs typeface="Phetsarath OT" pitchFamily="2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12873-36C0-4A88-BDD3-23B2636CEA6E}" type="slidenum">
              <a:rPr lang="en-US" smtClean="0"/>
              <a:t>12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338844" y="1915887"/>
            <a:ext cx="1033829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891" indent="-342891">
              <a:buFont typeface="Arial" panose="020B0604020202020204" pitchFamily="34" charset="0"/>
              <a:buChar char="•"/>
            </a:pPr>
            <a:endParaRPr lang="lo-LA" sz="2400" dirty="0">
              <a:latin typeface="Phetsarath OT" panose="02000500000000020004" pitchFamily="2" charset="0"/>
              <a:cs typeface="Phetsarath OT" panose="02000500000000020004" pitchFamily="2" charset="0"/>
            </a:endParaRPr>
          </a:p>
          <a:p>
            <a:pPr marL="342891" indent="-342891">
              <a:buFont typeface="Arial" panose="020B0604020202020204" pitchFamily="34" charset="0"/>
              <a:buChar char="•"/>
            </a:pPr>
            <a:r>
              <a:rPr lang="lo-LA" sz="2400" dirty="0">
                <a:latin typeface="Phetsarath OT" panose="02000500000000020004" pitchFamily="2" charset="0"/>
                <a:cs typeface="Phetsarath OT" panose="02000500000000020004" pitchFamily="2" charset="0"/>
              </a:rPr>
              <a:t>ການທົດລອງຄັ້ງນີ້ແມ່ນຈະປູກພຽງ 1 ຮອບການເກັບກ່ຽວເທົ່ານັ້ນ</a:t>
            </a:r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lo-LA" sz="2400" dirty="0">
                <a:latin typeface="Phetsarath OT" panose="02000500000000020004" pitchFamily="2" charset="0"/>
                <a:cs typeface="Phetsarath OT" panose="02000500000000020004" pitchFamily="2" charset="0"/>
              </a:rPr>
              <a:t>ໃນການທົດລອງ ແລະ ການເກັບຂໍ້ມູນ ແມ່ນຈະທົດລອງກັບ 10 ຕົ້ນຕໍ່ກໍລະນີສຶກສາ</a:t>
            </a:r>
            <a:endParaRPr lang="en-US" sz="2400" dirty="0">
              <a:latin typeface="Phetsarath OT" panose="02000500000000020004" pitchFamily="2" charset="0"/>
              <a:cs typeface="Phetsarath OT" panose="02000500000000020004" pitchFamily="2" charset="0"/>
            </a:endParaRPr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lo-LA" sz="2400" dirty="0">
                <a:latin typeface="Phetsarath OT" panose="02000500000000020004" pitchFamily="2" charset="0"/>
                <a:cs typeface="Phetsarath OT" panose="02000500000000020004" pitchFamily="2" charset="0"/>
              </a:rPr>
              <a:t>ເກັບຂໍ້ມູນຈະເກັບອຸນຫະພູມ ແລະ ຄວາມຊຸ່ມ ເພື່ອເປັນຂໍ້ມູນ ປະກອບໃນການວິເຄາະ</a:t>
            </a:r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lo-LA" sz="2400" dirty="0">
                <a:latin typeface="Phetsarath OT" panose="02000500000000020004" pitchFamily="2" charset="0"/>
                <a:cs typeface="Phetsarath OT" panose="02000500000000020004" pitchFamily="2" charset="0"/>
              </a:rPr>
              <a:t>ເກັບຂໍ້ມູນການຈະເລີນເຕີບໃຫ່ຍເຊັ່ນ: ລວງສູງ (</a:t>
            </a:r>
            <a:r>
              <a:rPr lang="en-US" sz="2400" dirty="0">
                <a:latin typeface="Phetsarath OT" panose="02000500000000020004" pitchFamily="2" charset="0"/>
                <a:cs typeface="Phetsarath OT" panose="02000500000000020004" pitchFamily="2" charset="0"/>
              </a:rPr>
              <a:t>cm) </a:t>
            </a:r>
            <a:r>
              <a:rPr lang="lo-LA" sz="2400" dirty="0">
                <a:latin typeface="Phetsarath OT" panose="02000500000000020004" pitchFamily="2" charset="0"/>
                <a:cs typeface="Phetsarath OT" panose="02000500000000020004" pitchFamily="2" charset="0"/>
              </a:rPr>
              <a:t>ທຸກໆ 7 ວັນ, ຈໍານວນຂໍ້, ຈໍານວນໃບ, ດອກ ແລະ ການຕິດໝາກ.</a:t>
            </a:r>
          </a:p>
        </p:txBody>
      </p:sp>
    </p:spTree>
    <p:extLst>
      <p:ext uri="{BB962C8B-B14F-4D97-AF65-F5344CB8AC3E}">
        <p14:creationId xmlns:p14="http://schemas.microsoft.com/office/powerpoint/2010/main" val="18590998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1170215" y="772887"/>
            <a:ext cx="8229600" cy="1143000"/>
          </a:xfrm>
        </p:spPr>
        <p:txBody>
          <a:bodyPr>
            <a:noAutofit/>
          </a:bodyPr>
          <a:lstStyle/>
          <a:p>
            <a:r>
              <a:rPr lang="lo-LA" sz="3000" b="1" dirty="0">
                <a:solidFill>
                  <a:schemeClr val="accent1"/>
                </a:solidFill>
                <a:latin typeface="Phetsarath OT" pitchFamily="2" charset="0"/>
                <a:cs typeface="Phetsarath OT" pitchFamily="2" charset="0"/>
              </a:rPr>
              <a:t>1.</a:t>
            </a:r>
            <a:r>
              <a:rPr lang="en-US" sz="3000" b="1" dirty="0">
                <a:solidFill>
                  <a:schemeClr val="accent1"/>
                </a:solidFill>
                <a:latin typeface="Phetsarath OT" pitchFamily="2" charset="0"/>
                <a:cs typeface="Phetsarath OT" pitchFamily="2" charset="0"/>
              </a:rPr>
              <a:t>6</a:t>
            </a:r>
            <a:r>
              <a:rPr lang="lo-LA" sz="3000" b="1" dirty="0">
                <a:solidFill>
                  <a:schemeClr val="accent1"/>
                </a:solidFill>
                <a:latin typeface="Phetsarath OT" pitchFamily="2" charset="0"/>
                <a:cs typeface="Phetsarath OT" pitchFamily="2" charset="0"/>
              </a:rPr>
              <a:t> ຜົນປະໂຫຍດທີ່ຄາດວ່າຈະໄດ້ຮັບ</a:t>
            </a:r>
            <a:br>
              <a:rPr lang="en-US" sz="3000" b="1" dirty="0">
                <a:solidFill>
                  <a:schemeClr val="accent1"/>
                </a:solidFill>
                <a:latin typeface="Phetsarath OT" pitchFamily="2" charset="0"/>
                <a:cs typeface="Phetsarath OT" pitchFamily="2" charset="0"/>
              </a:rPr>
            </a:br>
            <a:endParaRPr lang="en-US" sz="2600" b="1" dirty="0">
              <a:latin typeface="Phetsarath OT" pitchFamily="2" charset="0"/>
              <a:cs typeface="Phetsarath OT" pitchFamily="2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12873-36C0-4A88-BDD3-23B2636CEA6E}" type="slidenum">
              <a:rPr lang="en-US" smtClean="0"/>
              <a:t>13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338844" y="1915885"/>
            <a:ext cx="960129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891" indent="-342891">
              <a:buFont typeface="Arial" panose="020B0604020202020204" pitchFamily="34" charset="0"/>
              <a:buChar char="•"/>
            </a:pPr>
            <a:r>
              <a:rPr lang="lo-LA" sz="2400" dirty="0">
                <a:latin typeface="Phetsarath OT" panose="02000500000000020004" pitchFamily="2" charset="0"/>
                <a:cs typeface="Phetsarath OT" panose="02000500000000020004" pitchFamily="2" charset="0"/>
              </a:rPr>
              <a:t>ຈາກການສຶກສາ ແລະ ດຳເນີນການທົດລອງຕົວຈິງ ເຮັດໃຫ້ມີຄວາມເຂົ້າໃຈໃນເລື່ອງ ການນຳໃຊ້ເທັກໂນໂລຢິ </a:t>
            </a:r>
            <a:r>
              <a:rPr lang="en-US" sz="2400" dirty="0">
                <a:latin typeface="Phetsarath OT" panose="02000500000000020004" pitchFamily="2" charset="0"/>
                <a:cs typeface="Phetsarath OT" panose="02000500000000020004" pitchFamily="2" charset="0"/>
              </a:rPr>
              <a:t>IoT </a:t>
            </a:r>
            <a:r>
              <a:rPr lang="lo-LA" sz="2400" dirty="0">
                <a:latin typeface="Phetsarath OT" panose="02000500000000020004" pitchFamily="2" charset="0"/>
                <a:cs typeface="Phetsarath OT" panose="02000500000000020004" pitchFamily="2" charset="0"/>
              </a:rPr>
              <a:t>ເຂົ້າມາຊ່ວຍໃນການຄວບຄຸມປັດໃຈພື້ນຖານຕ່າງໆຂອງການກະສິກຳ ແລະ ຍັງເປັນຂໍ້ມູນທີ່ປະກອບເຂົ້າໃນບົດຈົບຊັ້ນຂອງຜູ້ຄົ້ນຄວ້າອີກດວ້ຍ.</a:t>
            </a:r>
          </a:p>
        </p:txBody>
      </p:sp>
    </p:spTree>
    <p:extLst>
      <p:ext uri="{BB962C8B-B14F-4D97-AF65-F5344CB8AC3E}">
        <p14:creationId xmlns:p14="http://schemas.microsoft.com/office/powerpoint/2010/main" val="24776466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1170215" y="772887"/>
            <a:ext cx="8229600" cy="1143000"/>
          </a:xfrm>
        </p:spPr>
        <p:txBody>
          <a:bodyPr>
            <a:noAutofit/>
          </a:bodyPr>
          <a:lstStyle/>
          <a:p>
            <a:r>
              <a:rPr lang="lo-LA" sz="3000" b="1" dirty="0">
                <a:solidFill>
                  <a:schemeClr val="accent1"/>
                </a:solidFill>
                <a:latin typeface="Phetsarath OT" pitchFamily="2" charset="0"/>
                <a:cs typeface="Phetsarath OT" pitchFamily="2" charset="0"/>
              </a:rPr>
              <a:t>2.1.ຄວາມໝາຍຂອງ </a:t>
            </a:r>
            <a:r>
              <a:rPr lang="en-US" sz="3000" b="1" dirty="0" err="1">
                <a:solidFill>
                  <a:schemeClr val="accent1"/>
                </a:solidFill>
                <a:latin typeface="Phetsarath OT" pitchFamily="2" charset="0"/>
                <a:cs typeface="Phetsarath OT" pitchFamily="2" charset="0"/>
              </a:rPr>
              <a:t>IoT</a:t>
            </a:r>
            <a:br>
              <a:rPr lang="en-US" sz="3000" b="1" dirty="0">
                <a:solidFill>
                  <a:schemeClr val="accent1"/>
                </a:solidFill>
                <a:latin typeface="Phetsarath OT" pitchFamily="2" charset="0"/>
                <a:cs typeface="Phetsarath OT" pitchFamily="2" charset="0"/>
              </a:rPr>
            </a:br>
            <a:endParaRPr lang="en-US" sz="2600" b="1" dirty="0">
              <a:latin typeface="Phetsarath OT" pitchFamily="2" charset="0"/>
              <a:cs typeface="Phetsarath OT" pitchFamily="2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12873-36C0-4A88-BDD3-23B2636CEA6E}" type="slidenum">
              <a:rPr lang="en-US" smtClean="0"/>
              <a:t>14</a:t>
            </a:fld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170215" y="47352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lo-LA" sz="3200" b="1" dirty="0">
                <a:latin typeface="Phetsarath OT" pitchFamily="2" charset="0"/>
                <a:cs typeface="Phetsarath OT" pitchFamily="2" charset="0"/>
              </a:rPr>
              <a:t>2. ພາກທົບທວນທິດສະດີ</a:t>
            </a:r>
            <a:br>
              <a:rPr lang="en-US" sz="3200" b="1" dirty="0">
                <a:latin typeface="Times New Roman" pitchFamily="18" charset="0"/>
                <a:cs typeface="Times New Roman" pitchFamily="18" charset="0"/>
              </a:rPr>
            </a:b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1608541" y="1915887"/>
            <a:ext cx="8395233" cy="3940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1795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1170215" y="772887"/>
            <a:ext cx="8229600" cy="1143000"/>
          </a:xfrm>
        </p:spPr>
        <p:txBody>
          <a:bodyPr>
            <a:noAutofit/>
          </a:bodyPr>
          <a:lstStyle/>
          <a:p>
            <a:r>
              <a:rPr lang="lo-LA" sz="3000" b="1" dirty="0">
                <a:solidFill>
                  <a:schemeClr val="accent1"/>
                </a:solidFill>
                <a:latin typeface="Phetsarath OT" pitchFamily="2" charset="0"/>
                <a:cs typeface="Phetsarath OT" pitchFamily="2" charset="0"/>
              </a:rPr>
              <a:t>2.1.ຄວາມໝາຍຂອງ </a:t>
            </a:r>
            <a:r>
              <a:rPr lang="en-US" sz="3000" b="1" dirty="0" err="1">
                <a:solidFill>
                  <a:schemeClr val="accent1"/>
                </a:solidFill>
                <a:latin typeface="Phetsarath OT" pitchFamily="2" charset="0"/>
                <a:cs typeface="Phetsarath OT" pitchFamily="2" charset="0"/>
              </a:rPr>
              <a:t>IoT</a:t>
            </a:r>
            <a:br>
              <a:rPr lang="en-US" sz="3000" b="1" dirty="0">
                <a:solidFill>
                  <a:schemeClr val="accent1"/>
                </a:solidFill>
                <a:latin typeface="Phetsarath OT" pitchFamily="2" charset="0"/>
                <a:cs typeface="Phetsarath OT" pitchFamily="2" charset="0"/>
              </a:rPr>
            </a:br>
            <a:endParaRPr lang="en-US" sz="2600" b="1" dirty="0">
              <a:latin typeface="Phetsarath OT" pitchFamily="2" charset="0"/>
              <a:cs typeface="Phetsarath OT" pitchFamily="2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12873-36C0-4A88-BDD3-23B2636CEA6E}" type="slidenum">
              <a:rPr lang="en-US" smtClean="0"/>
              <a:t>15</a:t>
            </a:fld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170215" y="47352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lo-LA" sz="3200" b="1" dirty="0">
                <a:latin typeface="Phetsarath OT" pitchFamily="2" charset="0"/>
                <a:cs typeface="Phetsarath OT" pitchFamily="2" charset="0"/>
              </a:rPr>
              <a:t>2. ພາກທົບທວນທິດສະດີ</a:t>
            </a:r>
            <a:br>
              <a:rPr lang="en-US" sz="3200" b="1" dirty="0">
                <a:latin typeface="Times New Roman" pitchFamily="18" charset="0"/>
                <a:cs typeface="Times New Roman" pitchFamily="18" charset="0"/>
              </a:rPr>
            </a:b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0215" y="280873"/>
            <a:ext cx="9835976" cy="6016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4699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1170215" y="772887"/>
            <a:ext cx="8229600" cy="1143000"/>
          </a:xfrm>
        </p:spPr>
        <p:txBody>
          <a:bodyPr>
            <a:noAutofit/>
          </a:bodyPr>
          <a:lstStyle/>
          <a:p>
            <a:r>
              <a:rPr lang="lo-LA" sz="3000" b="1" dirty="0">
                <a:solidFill>
                  <a:schemeClr val="accent1"/>
                </a:solidFill>
                <a:latin typeface="Phetsarath OT" pitchFamily="2" charset="0"/>
                <a:cs typeface="Phetsarath OT" pitchFamily="2" charset="0"/>
              </a:rPr>
              <a:t>2.</a:t>
            </a:r>
            <a:r>
              <a:rPr lang="en-US" sz="3000" b="1" dirty="0">
                <a:solidFill>
                  <a:schemeClr val="accent1"/>
                </a:solidFill>
                <a:latin typeface="Phetsarath OT" pitchFamily="2" charset="0"/>
                <a:cs typeface="Phetsarath OT" pitchFamily="2" charset="0"/>
              </a:rPr>
              <a:t>2</a:t>
            </a:r>
            <a:r>
              <a:rPr lang="lo-LA" sz="3000" b="1" dirty="0">
                <a:solidFill>
                  <a:schemeClr val="accent1"/>
                </a:solidFill>
                <a:latin typeface="Phetsarath OT" pitchFamily="2" charset="0"/>
                <a:cs typeface="Phetsarath OT" pitchFamily="2" charset="0"/>
              </a:rPr>
              <a:t>. ປະຫວັດຄວາມເປັນມາຂອງໝາກແຕງເມລອນ </a:t>
            </a:r>
            <a:br>
              <a:rPr lang="en-US" sz="3000" b="1" dirty="0">
                <a:solidFill>
                  <a:schemeClr val="accent1"/>
                </a:solidFill>
                <a:latin typeface="Phetsarath OT" pitchFamily="2" charset="0"/>
                <a:cs typeface="Phetsarath OT" pitchFamily="2" charset="0"/>
              </a:rPr>
            </a:br>
            <a:endParaRPr lang="en-US" sz="2600" b="1" dirty="0">
              <a:latin typeface="Phetsarath OT" pitchFamily="2" charset="0"/>
              <a:cs typeface="Phetsarath OT" pitchFamily="2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12873-36C0-4A88-BDD3-23B2636CEA6E}" type="slidenum">
              <a:rPr lang="en-US" smtClean="0"/>
              <a:t>16</a:t>
            </a:fld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170215" y="47352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lo-LA" sz="3200" b="1" dirty="0">
                <a:latin typeface="Phetsarath OT" pitchFamily="2" charset="0"/>
                <a:cs typeface="Phetsarath OT" pitchFamily="2" charset="0"/>
              </a:rPr>
              <a:t>2. ພາກທົບທວນທິດສະດີ</a:t>
            </a:r>
            <a:br>
              <a:rPr lang="en-US" sz="3200" b="1" dirty="0">
                <a:latin typeface="Times New Roman" pitchFamily="18" charset="0"/>
                <a:cs typeface="Times New Roman" pitchFamily="18" charset="0"/>
              </a:rPr>
            </a:b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0215" y="2215243"/>
            <a:ext cx="5664200" cy="386298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7399868" y="2215244"/>
            <a:ext cx="3812616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44" indent="-285744">
              <a:buFontTx/>
              <a:buChar char="-"/>
            </a:pPr>
            <a:r>
              <a:rPr lang="en-US" dirty="0" err="1">
                <a:latin typeface="Phetsarath OT" charset="0"/>
                <a:ea typeface="Phetsarath OT" charset="0"/>
                <a:cs typeface="Phetsarath OT" charset="0"/>
              </a:rPr>
              <a:t>ນອນຢູ່ໃນຕະກຸນແຕ່ງ</a:t>
            </a:r>
            <a:endParaRPr lang="en-US" dirty="0">
              <a:latin typeface="Phetsarath OT" charset="0"/>
              <a:ea typeface="Phetsarath OT" charset="0"/>
              <a:cs typeface="Phetsarath OT" charset="0"/>
            </a:endParaRPr>
          </a:p>
          <a:p>
            <a:pPr marL="285744" indent="-285744">
              <a:buFontTx/>
              <a:buChar char="-"/>
            </a:pPr>
            <a:endParaRPr lang="en-US" dirty="0">
              <a:latin typeface="Phetsarath OT" charset="0"/>
              <a:ea typeface="Phetsarath OT" charset="0"/>
              <a:cs typeface="Phetsarath OT" charset="0"/>
            </a:endParaRPr>
          </a:p>
          <a:p>
            <a:pPr marL="285744" indent="-285744">
              <a:buFontTx/>
              <a:buChar char="-"/>
            </a:pPr>
            <a:r>
              <a:rPr lang="en-US" dirty="0" err="1">
                <a:latin typeface="Phetsarath OT" charset="0"/>
                <a:ea typeface="Phetsarath OT" charset="0"/>
                <a:cs typeface="Phetsarath OT" charset="0"/>
              </a:rPr>
              <a:t>ສາມາດຈະເລີນເຕີບໂຕໄດ້ສະພາບອາກາດທີ່ອົບອຸ່ນ</a:t>
            </a:r>
            <a:r>
              <a:rPr lang="en-US" dirty="0">
                <a:latin typeface="Phetsarath OT" charset="0"/>
                <a:ea typeface="Phetsarath OT" charset="0"/>
                <a:cs typeface="Phetsarath OT" charset="0"/>
              </a:rPr>
              <a:t>  25-30 </a:t>
            </a:r>
            <a:r>
              <a:rPr lang="en-US" dirty="0" err="1">
                <a:latin typeface="Phetsarath OT" charset="0"/>
                <a:ea typeface="Phetsarath OT" charset="0"/>
                <a:cs typeface="Phetsarath OT" charset="0"/>
              </a:rPr>
              <a:t>ອົງສາເຊ</a:t>
            </a:r>
            <a:endParaRPr lang="en-US" dirty="0">
              <a:latin typeface="Phetsarath OT" charset="0"/>
              <a:ea typeface="Phetsarath OT" charset="0"/>
              <a:cs typeface="Phetsarath OT" charset="0"/>
            </a:endParaRPr>
          </a:p>
          <a:p>
            <a:pPr marL="285744" indent="-285744">
              <a:buFontTx/>
              <a:buChar char="-"/>
            </a:pPr>
            <a:endParaRPr lang="en-US" dirty="0">
              <a:latin typeface="Phetsarath OT" charset="0"/>
              <a:ea typeface="Phetsarath OT" charset="0"/>
              <a:cs typeface="Phetsarath OT" charset="0"/>
            </a:endParaRPr>
          </a:p>
          <a:p>
            <a:pPr marL="285744" indent="-285744">
              <a:buFontTx/>
              <a:buChar char="-"/>
            </a:pPr>
            <a:r>
              <a:rPr lang="en-US" dirty="0" err="1">
                <a:latin typeface="Phetsarath OT" charset="0"/>
                <a:ea typeface="Phetsarath OT" charset="0"/>
                <a:cs typeface="Phetsarath OT" charset="0"/>
              </a:rPr>
              <a:t>ໄລຍະການປຸກ</a:t>
            </a:r>
            <a:r>
              <a:rPr lang="en-US" dirty="0">
                <a:latin typeface="Phetsarath OT" charset="0"/>
                <a:ea typeface="Phetsarath OT" charset="0"/>
                <a:cs typeface="Phetsarath OT" charset="0"/>
              </a:rPr>
              <a:t> 65-86 </a:t>
            </a:r>
            <a:r>
              <a:rPr lang="en-US" dirty="0" err="1">
                <a:latin typeface="Phetsarath OT" charset="0"/>
                <a:ea typeface="Phetsarath OT" charset="0"/>
                <a:cs typeface="Phetsarath OT" charset="0"/>
              </a:rPr>
              <a:t>ວັນ</a:t>
            </a:r>
            <a:endParaRPr lang="en-US" dirty="0">
              <a:latin typeface="Phetsarath OT" charset="0"/>
              <a:ea typeface="Phetsarath OT" charset="0"/>
              <a:cs typeface="Phetsarath OT" charset="0"/>
            </a:endParaRPr>
          </a:p>
          <a:p>
            <a:pPr marL="285744" indent="-285744">
              <a:buFontTx/>
              <a:buChar char="-"/>
            </a:pPr>
            <a:endParaRPr lang="en-US" dirty="0">
              <a:latin typeface="Phetsarath OT" charset="0"/>
              <a:ea typeface="Phetsarath OT" charset="0"/>
              <a:cs typeface="Phetsarath OT" charset="0"/>
            </a:endParaRPr>
          </a:p>
          <a:p>
            <a:pPr marL="285744" indent="-285744">
              <a:buFontTx/>
              <a:buChar char="-"/>
            </a:pPr>
            <a:r>
              <a:rPr lang="en-US" dirty="0" err="1">
                <a:latin typeface="Phetsarath OT" charset="0"/>
                <a:ea typeface="Phetsarath OT" charset="0"/>
                <a:cs typeface="Phetsarath OT" charset="0"/>
              </a:rPr>
              <a:t>ຈຸດເດັ່ນທາງດ້ານລົດຊາດທີ່ຫອມຫວານເປັນເອກະລັກ</a:t>
            </a:r>
            <a:r>
              <a:rPr lang="en-US" dirty="0">
                <a:latin typeface="Phetsarath OT" charset="0"/>
                <a:ea typeface="Phetsarath OT" charset="0"/>
                <a:cs typeface="Phetsarath OT" charset="0"/>
              </a:rPr>
              <a:t> </a:t>
            </a:r>
          </a:p>
          <a:p>
            <a:pPr marL="285744" indent="-285744">
              <a:buFontTx/>
              <a:buChar char="-"/>
            </a:pPr>
            <a:endParaRPr lang="en-US" dirty="0">
              <a:latin typeface="Phetsarath OT" charset="0"/>
              <a:ea typeface="Phetsarath OT" charset="0"/>
              <a:cs typeface="Phetsarath OT" charset="0"/>
            </a:endParaRPr>
          </a:p>
          <a:p>
            <a:pPr marL="285744" indent="-285744">
              <a:buFontTx/>
              <a:buChar char="-"/>
            </a:pPr>
            <a:r>
              <a:rPr lang="en-US" dirty="0" err="1">
                <a:latin typeface="Phetsarath OT" charset="0"/>
                <a:ea typeface="Phetsarath OT" charset="0"/>
                <a:cs typeface="Phetsarath OT" charset="0"/>
              </a:rPr>
              <a:t>ສີສົ້ມ</a:t>
            </a:r>
            <a:r>
              <a:rPr lang="en-US" dirty="0">
                <a:latin typeface="Phetsarath OT" charset="0"/>
                <a:ea typeface="Phetsarath OT" charset="0"/>
                <a:cs typeface="Phetsarath OT" charset="0"/>
              </a:rPr>
              <a:t>, </a:t>
            </a:r>
            <a:r>
              <a:rPr lang="en-US" dirty="0" err="1">
                <a:latin typeface="Phetsarath OT" charset="0"/>
                <a:ea typeface="Phetsarath OT" charset="0"/>
                <a:cs typeface="Phetsarath OT" charset="0"/>
              </a:rPr>
              <a:t>ຂຽວ</a:t>
            </a:r>
            <a:r>
              <a:rPr lang="en-US" dirty="0">
                <a:latin typeface="Phetsarath OT" charset="0"/>
                <a:ea typeface="Phetsarath OT" charset="0"/>
                <a:cs typeface="Phetsarath OT" charset="0"/>
              </a:rPr>
              <a:t> </a:t>
            </a:r>
            <a:r>
              <a:rPr lang="en-US" dirty="0" err="1">
                <a:latin typeface="Phetsarath OT" charset="0"/>
                <a:ea typeface="Phetsarath OT" charset="0"/>
                <a:cs typeface="Phetsarath OT" charset="0"/>
              </a:rPr>
              <a:t>ແລະ</a:t>
            </a:r>
            <a:r>
              <a:rPr lang="en-US" dirty="0">
                <a:latin typeface="Phetsarath OT" charset="0"/>
                <a:ea typeface="Phetsarath OT" charset="0"/>
                <a:cs typeface="Phetsarath OT" charset="0"/>
              </a:rPr>
              <a:t> </a:t>
            </a:r>
            <a:r>
              <a:rPr lang="en-US" dirty="0" err="1">
                <a:latin typeface="Phetsarath OT" charset="0"/>
                <a:ea typeface="Phetsarath OT" charset="0"/>
                <a:cs typeface="Phetsarath OT" charset="0"/>
              </a:rPr>
              <a:t>ເຫຼືອງ</a:t>
            </a:r>
            <a:r>
              <a:rPr lang="en-US" dirty="0">
                <a:latin typeface="Phetsarath OT" charset="0"/>
                <a:ea typeface="Phetsarath OT" charset="0"/>
                <a:cs typeface="Phetsarath OT" charset="0"/>
              </a:rPr>
              <a:t> </a:t>
            </a:r>
            <a:r>
              <a:rPr lang="en-US" dirty="0" err="1">
                <a:latin typeface="Phetsarath OT" charset="0"/>
                <a:ea typeface="Phetsarath OT" charset="0"/>
                <a:cs typeface="Phetsarath OT" charset="0"/>
              </a:rPr>
              <a:t>ເຮັດໃຫ້ຜູ້ບໍລິໂພກສົນໃຈ</a:t>
            </a:r>
            <a:r>
              <a:rPr lang="en-US" dirty="0">
                <a:latin typeface="Phetsarath OT" charset="0"/>
                <a:ea typeface="Phetsarath OT" charset="0"/>
                <a:cs typeface="Phetsarath OT" charset="0"/>
              </a:rPr>
              <a:t> </a:t>
            </a:r>
            <a:r>
              <a:rPr lang="en-US" dirty="0" err="1">
                <a:latin typeface="Phetsarath OT" charset="0"/>
                <a:ea typeface="Phetsarath OT" charset="0"/>
                <a:cs typeface="Phetsarath OT" charset="0"/>
              </a:rPr>
              <a:t>ແລະ</a:t>
            </a:r>
            <a:r>
              <a:rPr lang="en-US" dirty="0">
                <a:latin typeface="Phetsarath OT" charset="0"/>
                <a:ea typeface="Phetsarath OT" charset="0"/>
                <a:cs typeface="Phetsarath OT" charset="0"/>
              </a:rPr>
              <a:t> </a:t>
            </a:r>
            <a:r>
              <a:rPr lang="en-US" dirty="0" err="1">
                <a:latin typeface="Phetsarath OT" charset="0"/>
                <a:ea typeface="Phetsarath OT" charset="0"/>
                <a:cs typeface="Phetsarath OT" charset="0"/>
              </a:rPr>
              <a:t>ເປັນຕາໜ້າກິນ</a:t>
            </a:r>
            <a:endParaRPr lang="en-US" dirty="0">
              <a:latin typeface="Phetsarath OT" charset="0"/>
              <a:ea typeface="Phetsarath OT" charset="0"/>
              <a:cs typeface="Phetsarath O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87461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1170215" y="772887"/>
            <a:ext cx="8229600" cy="1143000"/>
          </a:xfrm>
        </p:spPr>
        <p:txBody>
          <a:bodyPr>
            <a:noAutofit/>
          </a:bodyPr>
          <a:lstStyle/>
          <a:p>
            <a:r>
              <a:rPr lang="lo-LA" sz="3000" b="1" dirty="0">
                <a:solidFill>
                  <a:schemeClr val="accent1"/>
                </a:solidFill>
                <a:latin typeface="Phetsarath OT" pitchFamily="2" charset="0"/>
                <a:cs typeface="Phetsarath OT" pitchFamily="2" charset="0"/>
              </a:rPr>
              <a:t>2.</a:t>
            </a:r>
            <a:r>
              <a:rPr lang="en-US" sz="3000" b="1" dirty="0">
                <a:solidFill>
                  <a:schemeClr val="accent1"/>
                </a:solidFill>
                <a:latin typeface="Phetsarath OT" pitchFamily="2" charset="0"/>
                <a:cs typeface="Phetsarath OT" pitchFamily="2" charset="0"/>
              </a:rPr>
              <a:t>3 </a:t>
            </a:r>
            <a:r>
              <a:rPr lang="lo-LA" sz="3000" b="1" dirty="0">
                <a:solidFill>
                  <a:schemeClr val="accent1"/>
                </a:solidFill>
                <a:latin typeface="Phetsarath OT" pitchFamily="2" charset="0"/>
                <a:cs typeface="Phetsarath OT" pitchFamily="2" charset="0"/>
              </a:rPr>
              <a:t>ບົດຄົ້ນຄວ້າທີ່ກຽ່ວຂ້ອງ</a:t>
            </a:r>
            <a:br>
              <a:rPr lang="en-US" sz="3000" b="1" dirty="0">
                <a:solidFill>
                  <a:schemeClr val="accent1"/>
                </a:solidFill>
                <a:latin typeface="Phetsarath OT" pitchFamily="2" charset="0"/>
                <a:cs typeface="Phetsarath OT" pitchFamily="2" charset="0"/>
              </a:rPr>
            </a:br>
            <a:endParaRPr lang="en-US" sz="2600" b="1" dirty="0">
              <a:latin typeface="Phetsarath OT" pitchFamily="2" charset="0"/>
              <a:cs typeface="Phetsarath OT" pitchFamily="2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12873-36C0-4A88-BDD3-23B2636CEA6E}" type="slidenum">
              <a:rPr lang="en-US" smtClean="0"/>
              <a:t>17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865315" y="1801586"/>
            <a:ext cx="10853157" cy="44781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44" indent="-285744" algn="thaiDist">
              <a:lnSpc>
                <a:spcPct val="150000"/>
              </a:lnSpc>
              <a:buFont typeface="Courier New" pitchFamily="49" charset="0"/>
              <a:buChar char="o"/>
            </a:pPr>
            <a:r>
              <a:rPr lang="lo-LA" sz="2400" dirty="0">
                <a:latin typeface="Phetsarath OT" pitchFamily="2" charset="0"/>
                <a:cs typeface="Phetsarath OT" pitchFamily="2" charset="0"/>
              </a:rPr>
              <a:t>ຄຳໄພ, ພອນວິໄລ ແລະ ນັດນະຄອນ , ຄວສ 2017 “ລະບົບຄວບຄຸມໂຮງເຫັດແບບອັດຕະໂນມັດ” (</a:t>
            </a:r>
            <a:r>
              <a:rPr lang="en-US" sz="2400" dirty="0">
                <a:latin typeface="Phetsarath OT" pitchFamily="2" charset="0"/>
                <a:cs typeface="Phetsarath OT" pitchFamily="2" charset="0"/>
              </a:rPr>
              <a:t>Mushroom House Automatic Control System) </a:t>
            </a:r>
            <a:r>
              <a:rPr lang="lo-LA" sz="2400" dirty="0">
                <a:latin typeface="Phetsarath OT" pitchFamily="2" charset="0"/>
                <a:cs typeface="Phetsarath OT" pitchFamily="2" charset="0"/>
              </a:rPr>
              <a:t>ເປັນການສ້າງລະບົບ </a:t>
            </a:r>
            <a:r>
              <a:rPr lang="en-US" sz="2400" dirty="0">
                <a:latin typeface="Phetsarath OT" pitchFamily="2" charset="0"/>
                <a:cs typeface="Phetsarath OT" pitchFamily="2" charset="0"/>
              </a:rPr>
              <a:t>IoT </a:t>
            </a:r>
            <a:r>
              <a:rPr lang="lo-LA" sz="2400" dirty="0">
                <a:latin typeface="Phetsarath OT" pitchFamily="2" charset="0"/>
                <a:cs typeface="Phetsarath OT" pitchFamily="2" charset="0"/>
              </a:rPr>
              <a:t>ເຂົ້າໃນຄວບຄຸມ ໂຮງເຫັດແບບອັດຕະໂນມັດ ຜ່ານມືຖື ເຊິ່ງນອກຈາກຈະຊ່ວຍໃນ ການຫຼຸດຜ່ອນເວລາ, ແຮງງານ, ຮັບປະກັນຄຸນນະພາບ, ປະລິມານແລ້ວຍັງໃຫ້ການປູກເຫັດໃຫ້ເປັນເລື່ອງງ່າຍ, ຜູ່ທີ່ບໍ່ມີຄວາມຮູ້ ຫຼື ເວລາພຽງພໍກໍສາມາດປູກເຫັດຂາຍສ້າງເປັນ ເສດຖະກິດ ຄອບຄົວໄດ້. ໂດຍຜູ້ໃຊ້ບໍ່ ຈຳເປັນຕ້ອງຄອຍຫົດນ້ຳດ້ວຍຕົວເອງ, ກວດກາອຸນຫະພູມ ແລະ ຄວາມຊຸ່ມ ດ້ວຍຕົວເອງຄືແຕ່ກ່ອນ. ຜູ້ໃຊ້ສາມາດປັບ ອຸນຫະພູມ, ຄວາມຊຸ່ມ ແລະ ເວລາໃນການຫົດນ້ຳຕາມຄວາມຕ້ອງການ ຫຼື ຈະເປັນແບບມາດຕະຖານກໍ່ໄດ້.</a:t>
            </a:r>
          </a:p>
        </p:txBody>
      </p:sp>
    </p:spTree>
    <p:extLst>
      <p:ext uri="{BB962C8B-B14F-4D97-AF65-F5344CB8AC3E}">
        <p14:creationId xmlns:p14="http://schemas.microsoft.com/office/powerpoint/2010/main" val="7132910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1170215" y="772887"/>
            <a:ext cx="8229600" cy="1143000"/>
          </a:xfrm>
        </p:spPr>
        <p:txBody>
          <a:bodyPr>
            <a:noAutofit/>
          </a:bodyPr>
          <a:lstStyle/>
          <a:p>
            <a:r>
              <a:rPr lang="lo-LA" sz="3000" b="1" dirty="0">
                <a:solidFill>
                  <a:schemeClr val="accent1"/>
                </a:solidFill>
                <a:latin typeface="Phetsarath OT" pitchFamily="2" charset="0"/>
                <a:cs typeface="Phetsarath OT" pitchFamily="2" charset="0"/>
              </a:rPr>
              <a:t>2.</a:t>
            </a:r>
            <a:r>
              <a:rPr lang="en-US" sz="3000" b="1" dirty="0">
                <a:solidFill>
                  <a:schemeClr val="accent1"/>
                </a:solidFill>
                <a:latin typeface="Phetsarath OT" pitchFamily="2" charset="0"/>
                <a:cs typeface="Phetsarath OT" pitchFamily="2" charset="0"/>
              </a:rPr>
              <a:t>3 </a:t>
            </a:r>
            <a:r>
              <a:rPr lang="lo-LA" sz="3000" b="1" dirty="0">
                <a:solidFill>
                  <a:schemeClr val="accent1"/>
                </a:solidFill>
                <a:latin typeface="Phetsarath OT" pitchFamily="2" charset="0"/>
                <a:cs typeface="Phetsarath OT" pitchFamily="2" charset="0"/>
              </a:rPr>
              <a:t>ບົດຄົ້ນຄວ້າທີ່ກຽ່ວຂ້ອງ</a:t>
            </a:r>
            <a:br>
              <a:rPr lang="en-US" sz="3000" b="1" dirty="0">
                <a:solidFill>
                  <a:schemeClr val="accent1"/>
                </a:solidFill>
                <a:latin typeface="Phetsarath OT" pitchFamily="2" charset="0"/>
                <a:cs typeface="Phetsarath OT" pitchFamily="2" charset="0"/>
              </a:rPr>
            </a:br>
            <a:endParaRPr lang="en-US" sz="2600" b="1" dirty="0">
              <a:latin typeface="Phetsarath OT" pitchFamily="2" charset="0"/>
              <a:cs typeface="Phetsarath OT" pitchFamily="2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12873-36C0-4A88-BDD3-23B2636CEA6E}" type="slidenum">
              <a:rPr lang="en-US" smtClean="0"/>
              <a:t>18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865315" y="1801588"/>
            <a:ext cx="10853157" cy="39241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44" indent="-285744" algn="thaiDist">
              <a:lnSpc>
                <a:spcPct val="150000"/>
              </a:lnSpc>
              <a:buFont typeface="Courier New" pitchFamily="49" charset="0"/>
              <a:buChar char="o"/>
            </a:pPr>
            <a:r>
              <a:rPr lang="en-US" sz="2400" dirty="0" err="1">
                <a:latin typeface="Phetsarath OT" pitchFamily="2" charset="0"/>
                <a:cs typeface="Phetsarath OT" pitchFamily="2" charset="0"/>
              </a:rPr>
              <a:t>Foughali</a:t>
            </a:r>
            <a:r>
              <a:rPr lang="en-US" sz="2400" dirty="0">
                <a:latin typeface="Phetsarath OT" pitchFamily="2" charset="0"/>
                <a:cs typeface="Phetsarath OT" pitchFamily="2" charset="0"/>
              </a:rPr>
              <a:t> Karim, </a:t>
            </a:r>
            <a:r>
              <a:rPr lang="en-US" sz="2400" dirty="0" err="1">
                <a:latin typeface="Phetsarath OT" pitchFamily="2" charset="0"/>
                <a:cs typeface="Phetsarath OT" pitchFamily="2" charset="0"/>
              </a:rPr>
              <a:t>Fathalah</a:t>
            </a:r>
            <a:r>
              <a:rPr lang="en-US" sz="2400" dirty="0">
                <a:latin typeface="Phetsarath OT" pitchFamily="2" charset="0"/>
                <a:cs typeface="Phetsarath OT" pitchFamily="2" charset="0"/>
              </a:rPr>
              <a:t> Karim, Ali </a:t>
            </a:r>
            <a:r>
              <a:rPr lang="en-US" sz="2400" dirty="0" err="1">
                <a:latin typeface="Phetsarath OT" pitchFamily="2" charset="0"/>
                <a:cs typeface="Phetsarath OT" pitchFamily="2" charset="0"/>
              </a:rPr>
              <a:t>frihida</a:t>
            </a:r>
            <a:r>
              <a:rPr lang="en-US" sz="2400" dirty="0">
                <a:latin typeface="Phetsarath OT" pitchFamily="2" charset="0"/>
                <a:cs typeface="Phetsarath OT" pitchFamily="2" charset="0"/>
              </a:rPr>
              <a:t> “</a:t>
            </a:r>
            <a:r>
              <a:rPr lang="lo-LA" sz="2400" dirty="0">
                <a:latin typeface="Phetsarath OT" pitchFamily="2" charset="0"/>
                <a:cs typeface="Phetsarath OT" pitchFamily="2" charset="0"/>
              </a:rPr>
              <a:t>ລະບົບການຕິດຕາມໃນເວັບໄຊການກະສິກຳທີ່ມີຄວາມແມ່ນຍຳສູງ” (</a:t>
            </a:r>
            <a:r>
              <a:rPr lang="en-US" sz="2400" dirty="0">
                <a:latin typeface="Phetsarath OT" pitchFamily="2" charset="0"/>
                <a:cs typeface="Phetsarath OT" pitchFamily="2" charset="0"/>
              </a:rPr>
              <a:t>Monitoring system using web of things in precision agriculture) </a:t>
            </a:r>
            <a:r>
              <a:rPr lang="lo-LA" sz="2400" dirty="0">
                <a:latin typeface="Phetsarath OT" pitchFamily="2" charset="0"/>
                <a:cs typeface="Phetsarath OT" pitchFamily="2" charset="0"/>
              </a:rPr>
              <a:t>ການຂາດແຄນນໍ້າເນື່ອງຈາກພູມິປະເທດ ເຊຶ່ງມັນເປັນເລື່ອງເລັ່ງດ່ວນທີ່ຈະຕ້ອງໄດ້ເພີ່ມປະສິພາບການໃຊ້ນໍ້າຈຶ່ງ ມີຈຸດປະສົງສ້າງການແຈ້ງເຕືອນສະຖານະການນໍ້າໃນການເຮັດການ ຜະລິດກະສິກຳ ໂດຍນຳໃຊ້ ລະບົບ </a:t>
            </a:r>
            <a:r>
              <a:rPr lang="en-US" sz="2400" dirty="0">
                <a:latin typeface="Phetsarath OT" pitchFamily="2" charset="0"/>
                <a:cs typeface="Phetsarath OT" pitchFamily="2" charset="0"/>
              </a:rPr>
              <a:t>IOT </a:t>
            </a:r>
            <a:r>
              <a:rPr lang="lo-LA" sz="2400" dirty="0">
                <a:latin typeface="Phetsarath OT" pitchFamily="2" charset="0"/>
                <a:cs typeface="Phetsarath OT" pitchFamily="2" charset="0"/>
              </a:rPr>
              <a:t>ສົ່ງຂໍ້ມູນເຊັນເຊີ ຄວາມຊຸ່ມ ຜ່ານ </a:t>
            </a:r>
            <a:r>
              <a:rPr lang="en-US" sz="2400" dirty="0">
                <a:latin typeface="Phetsarath OT" pitchFamily="2" charset="0"/>
                <a:cs typeface="Phetsarath OT" pitchFamily="2" charset="0"/>
              </a:rPr>
              <a:t>WSN </a:t>
            </a:r>
            <a:r>
              <a:rPr lang="lo-LA" sz="2400" dirty="0">
                <a:latin typeface="Phetsarath OT" pitchFamily="2" charset="0"/>
                <a:cs typeface="Phetsarath OT" pitchFamily="2" charset="0"/>
              </a:rPr>
              <a:t>ແລະ ສະແດງລາຍງານອອກທາງເວັບໄຊແບບທັນທີໂດຍບອກສະພາບຄວາມຊຸ່ມແຕ່ລະພື້ນທີ່ເພື່ອໃຫ້ການກະຈ່າຍນໍ້າສະໝໍ່າສະເໝີ ແລະ ປະຍັດທີ່ສຸດແຕ່ໄດ້ປະໂຫຍດສູງສຸດພືດໄດ້ຮັບປະລິມານນ້ຳທີ່ພໍເໝາະ.</a:t>
            </a:r>
          </a:p>
        </p:txBody>
      </p:sp>
    </p:spTree>
    <p:extLst>
      <p:ext uri="{BB962C8B-B14F-4D97-AF65-F5344CB8AC3E}">
        <p14:creationId xmlns:p14="http://schemas.microsoft.com/office/powerpoint/2010/main" val="9123485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1170215" y="772887"/>
            <a:ext cx="8229600" cy="1143000"/>
          </a:xfrm>
        </p:spPr>
        <p:txBody>
          <a:bodyPr>
            <a:noAutofit/>
          </a:bodyPr>
          <a:lstStyle/>
          <a:p>
            <a:r>
              <a:rPr lang="lo-LA" sz="3000" b="1" dirty="0">
                <a:solidFill>
                  <a:schemeClr val="accent1"/>
                </a:solidFill>
                <a:latin typeface="Phetsarath OT" pitchFamily="2" charset="0"/>
                <a:cs typeface="Phetsarath OT" pitchFamily="2" charset="0"/>
              </a:rPr>
              <a:t>2.</a:t>
            </a:r>
            <a:r>
              <a:rPr lang="en-US" sz="3000" b="1" dirty="0">
                <a:solidFill>
                  <a:schemeClr val="accent1"/>
                </a:solidFill>
                <a:latin typeface="Phetsarath OT" pitchFamily="2" charset="0"/>
                <a:cs typeface="Phetsarath OT" pitchFamily="2" charset="0"/>
              </a:rPr>
              <a:t>3 </a:t>
            </a:r>
            <a:r>
              <a:rPr lang="lo-LA" sz="3000" b="1" dirty="0">
                <a:solidFill>
                  <a:schemeClr val="accent1"/>
                </a:solidFill>
                <a:latin typeface="Phetsarath OT" pitchFamily="2" charset="0"/>
                <a:cs typeface="Phetsarath OT" pitchFamily="2" charset="0"/>
              </a:rPr>
              <a:t>ບົດຄົ້ນຄວ້າທີ່ກຽ່ວຂ້ອງ</a:t>
            </a:r>
            <a:br>
              <a:rPr lang="en-US" sz="3000" b="1" dirty="0">
                <a:solidFill>
                  <a:schemeClr val="accent1"/>
                </a:solidFill>
                <a:latin typeface="Phetsarath OT" pitchFamily="2" charset="0"/>
                <a:cs typeface="Phetsarath OT" pitchFamily="2" charset="0"/>
              </a:rPr>
            </a:br>
            <a:endParaRPr lang="en-US" sz="2600" b="1" dirty="0">
              <a:latin typeface="Phetsarath OT" pitchFamily="2" charset="0"/>
              <a:cs typeface="Phetsarath OT" pitchFamily="2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12873-36C0-4A88-BDD3-23B2636CEA6E}" type="slidenum">
              <a:rPr lang="en-US" smtClean="0"/>
              <a:t>19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865315" y="1801586"/>
            <a:ext cx="10853157" cy="33701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44" indent="-285744" algn="thaiDist">
              <a:lnSpc>
                <a:spcPct val="150000"/>
              </a:lnSpc>
              <a:buFont typeface="Courier New" pitchFamily="49" charset="0"/>
              <a:buChar char="o"/>
            </a:pPr>
            <a:r>
              <a:rPr lang="en-US" sz="2400" dirty="0">
                <a:latin typeface="Phetsarath OT" pitchFamily="2" charset="0"/>
                <a:cs typeface="Phetsarath OT" pitchFamily="2" charset="0"/>
              </a:rPr>
              <a:t>Ibrahim Mat, Mohamed </a:t>
            </a:r>
            <a:r>
              <a:rPr lang="en-US" sz="2400" dirty="0" err="1">
                <a:latin typeface="Phetsarath OT" pitchFamily="2" charset="0"/>
                <a:cs typeface="Phetsarath OT" pitchFamily="2" charset="0"/>
              </a:rPr>
              <a:t>Rawidean</a:t>
            </a:r>
            <a:r>
              <a:rPr lang="en-US" sz="2400" dirty="0">
                <a:latin typeface="Phetsarath OT" pitchFamily="2" charset="0"/>
                <a:cs typeface="Phetsarath OT" pitchFamily="2" charset="0"/>
              </a:rPr>
              <a:t> </a:t>
            </a:r>
            <a:r>
              <a:rPr lang="en-US" sz="2400" dirty="0" err="1">
                <a:latin typeface="Phetsarath OT" pitchFamily="2" charset="0"/>
                <a:cs typeface="Phetsarath OT" pitchFamily="2" charset="0"/>
              </a:rPr>
              <a:t>Mohd</a:t>
            </a:r>
            <a:r>
              <a:rPr lang="en-US" sz="2400" dirty="0">
                <a:latin typeface="Phetsarath OT" pitchFamily="2" charset="0"/>
                <a:cs typeface="Phetsarath OT" pitchFamily="2" charset="0"/>
              </a:rPr>
              <a:t> </a:t>
            </a:r>
            <a:r>
              <a:rPr lang="en-US" sz="2400" dirty="0" err="1">
                <a:latin typeface="Phetsarath OT" pitchFamily="2" charset="0"/>
                <a:cs typeface="Phetsarath OT" pitchFamily="2" charset="0"/>
              </a:rPr>
              <a:t>Kassim</a:t>
            </a:r>
            <a:r>
              <a:rPr lang="en-US" sz="2400" dirty="0">
                <a:latin typeface="Phetsarath OT" pitchFamily="2" charset="0"/>
                <a:cs typeface="Phetsarath OT" pitchFamily="2" charset="0"/>
              </a:rPr>
              <a:t>, “</a:t>
            </a:r>
            <a:r>
              <a:rPr lang="en-US" sz="2400" dirty="0" err="1">
                <a:latin typeface="Phetsarath OT" pitchFamily="2" charset="0"/>
                <a:cs typeface="Phetsarath OT" pitchFamily="2" charset="0"/>
              </a:rPr>
              <a:t>IoT</a:t>
            </a:r>
            <a:r>
              <a:rPr lang="en-US" sz="2400" dirty="0">
                <a:latin typeface="Phetsarath OT" pitchFamily="2" charset="0"/>
                <a:cs typeface="Phetsarath OT" pitchFamily="2" charset="0"/>
              </a:rPr>
              <a:t> </a:t>
            </a:r>
            <a:r>
              <a:rPr lang="en-US" sz="2400" dirty="0" err="1">
                <a:latin typeface="Phetsarath OT" pitchFamily="2" charset="0"/>
                <a:cs typeface="Phetsarath OT" pitchFamily="2" charset="0"/>
              </a:rPr>
              <a:t>ໃນ</a:t>
            </a:r>
            <a:r>
              <a:rPr lang="en-US" sz="2400" dirty="0">
                <a:latin typeface="Phetsarath OT" pitchFamily="2" charset="0"/>
                <a:cs typeface="Phetsarath OT" pitchFamily="2" charset="0"/>
              </a:rPr>
              <a:t> </a:t>
            </a:r>
            <a:r>
              <a:rPr lang="en-US" sz="2400" dirty="0" err="1">
                <a:latin typeface="Phetsarath OT" pitchFamily="2" charset="0"/>
                <a:cs typeface="Phetsarath OT" pitchFamily="2" charset="0"/>
              </a:rPr>
              <a:t>ການກະສິກຳປະຍຸກໃຊ</a:t>
            </a:r>
            <a:r>
              <a:rPr lang="en-US" sz="2400" dirty="0">
                <a:latin typeface="Phetsarath OT" pitchFamily="2" charset="0"/>
                <a:cs typeface="Phetsarath OT" pitchFamily="2" charset="0"/>
              </a:rPr>
              <a:t>້ </a:t>
            </a:r>
            <a:r>
              <a:rPr lang="en-US" sz="2400" dirty="0" err="1">
                <a:latin typeface="Phetsarath OT" pitchFamily="2" charset="0"/>
                <a:cs typeface="Phetsarath OT" pitchFamily="2" charset="0"/>
              </a:rPr>
              <a:t>ເຊັນເຊີດິນໃນລະບົບເນັດເວີກ</a:t>
            </a:r>
            <a:r>
              <a:rPr lang="en-US" sz="2400" dirty="0">
                <a:latin typeface="Phetsarath OT" pitchFamily="2" charset="0"/>
                <a:cs typeface="Phetsarath OT" pitchFamily="2" charset="0"/>
              </a:rPr>
              <a:t>” (</a:t>
            </a:r>
            <a:r>
              <a:rPr lang="en-US" sz="2400" dirty="0" err="1">
                <a:latin typeface="Phetsarath OT" pitchFamily="2" charset="0"/>
                <a:cs typeface="Phetsarath OT" pitchFamily="2" charset="0"/>
              </a:rPr>
              <a:t>IoT</a:t>
            </a:r>
            <a:r>
              <a:rPr lang="en-US" sz="2400" dirty="0">
                <a:latin typeface="Phetsarath OT" pitchFamily="2" charset="0"/>
                <a:cs typeface="Phetsarath OT" pitchFamily="2" charset="0"/>
              </a:rPr>
              <a:t> in Precision Agriculture Applications Using Wireless Moisture Sensor Network) </a:t>
            </a:r>
            <a:r>
              <a:rPr lang="en-US" sz="2400" dirty="0" err="1">
                <a:latin typeface="Phetsarath OT" pitchFamily="2" charset="0"/>
                <a:cs typeface="Phetsarath OT" pitchFamily="2" charset="0"/>
              </a:rPr>
              <a:t>ໃນບົດນີ້ແມ່ນມີການນຳໃຊ້ລະບົບ</a:t>
            </a:r>
            <a:r>
              <a:rPr lang="en-US" sz="2400" dirty="0">
                <a:latin typeface="Phetsarath OT" pitchFamily="2" charset="0"/>
                <a:cs typeface="Phetsarath OT" pitchFamily="2" charset="0"/>
              </a:rPr>
              <a:t> GHMS </a:t>
            </a:r>
            <a:r>
              <a:rPr lang="en-US" sz="2400" dirty="0" err="1">
                <a:latin typeface="Phetsarath OT" pitchFamily="2" charset="0"/>
                <a:cs typeface="Phetsarath OT" pitchFamily="2" charset="0"/>
              </a:rPr>
              <a:t>ເຂົ້າໃນການຕິດຕາມອຸນຫະພູມ</a:t>
            </a:r>
            <a:r>
              <a:rPr lang="en-US" sz="2400" dirty="0">
                <a:latin typeface="Phetsarath OT" pitchFamily="2" charset="0"/>
                <a:cs typeface="Phetsarath OT" pitchFamily="2" charset="0"/>
              </a:rPr>
              <a:t> </a:t>
            </a:r>
            <a:r>
              <a:rPr lang="en-US" sz="2400" dirty="0" err="1">
                <a:latin typeface="Phetsarath OT" pitchFamily="2" charset="0"/>
                <a:cs typeface="Phetsarath OT" pitchFamily="2" charset="0"/>
              </a:rPr>
              <a:t>ແລະ</a:t>
            </a:r>
            <a:r>
              <a:rPr lang="en-US" sz="2400" dirty="0">
                <a:latin typeface="Phetsarath OT" pitchFamily="2" charset="0"/>
                <a:cs typeface="Phetsarath OT" pitchFamily="2" charset="0"/>
              </a:rPr>
              <a:t> </a:t>
            </a:r>
            <a:r>
              <a:rPr lang="en-US" sz="2400" dirty="0" err="1">
                <a:latin typeface="Phetsarath OT" pitchFamily="2" charset="0"/>
                <a:cs typeface="Phetsarath OT" pitchFamily="2" charset="0"/>
              </a:rPr>
              <a:t>ຄວາມຊຸ່ມໃນການຫົດນ້ຳ</a:t>
            </a:r>
            <a:r>
              <a:rPr lang="en-US" sz="2400" dirty="0">
                <a:latin typeface="Phetsarath OT" pitchFamily="2" charset="0"/>
                <a:cs typeface="Phetsarath OT" pitchFamily="2" charset="0"/>
              </a:rPr>
              <a:t> </a:t>
            </a:r>
            <a:r>
              <a:rPr lang="en-US" sz="2400" dirty="0" err="1">
                <a:latin typeface="Phetsarath OT" pitchFamily="2" charset="0"/>
                <a:cs typeface="Phetsarath OT" pitchFamily="2" charset="0"/>
              </a:rPr>
              <a:t>ໂດຍແບ່ງ</a:t>
            </a:r>
            <a:r>
              <a:rPr lang="en-US" sz="2400" dirty="0">
                <a:latin typeface="Phetsarath OT" pitchFamily="2" charset="0"/>
                <a:cs typeface="Phetsarath OT" pitchFamily="2" charset="0"/>
              </a:rPr>
              <a:t> </a:t>
            </a:r>
            <a:r>
              <a:rPr lang="en-US" sz="2400" dirty="0" err="1">
                <a:latin typeface="Phetsarath OT" pitchFamily="2" charset="0"/>
                <a:cs typeface="Phetsarath OT" pitchFamily="2" charset="0"/>
              </a:rPr>
              <a:t>ການຫົດນ້ຳຜົນລະປູກອອກເປັນ</a:t>
            </a:r>
            <a:r>
              <a:rPr lang="en-US" sz="2400" dirty="0">
                <a:latin typeface="Phetsarath OT" pitchFamily="2" charset="0"/>
                <a:cs typeface="Phetsarath OT" pitchFamily="2" charset="0"/>
              </a:rPr>
              <a:t> 2 </a:t>
            </a:r>
            <a:r>
              <a:rPr lang="en-US" sz="2400" dirty="0" err="1">
                <a:latin typeface="Phetsarath OT" pitchFamily="2" charset="0"/>
                <a:cs typeface="Phetsarath OT" pitchFamily="2" charset="0"/>
              </a:rPr>
              <a:t>ແບບ</a:t>
            </a:r>
            <a:r>
              <a:rPr lang="en-US" sz="2400" dirty="0">
                <a:latin typeface="Phetsarath OT" pitchFamily="2" charset="0"/>
                <a:cs typeface="Phetsarath OT" pitchFamily="2" charset="0"/>
              </a:rPr>
              <a:t> </a:t>
            </a:r>
            <a:r>
              <a:rPr lang="en-US" sz="2400" dirty="0" err="1">
                <a:latin typeface="Phetsarath OT" pitchFamily="2" charset="0"/>
                <a:cs typeface="Phetsarath OT" pitchFamily="2" charset="0"/>
              </a:rPr>
              <a:t>ຄື</a:t>
            </a:r>
            <a:r>
              <a:rPr lang="en-US" sz="2400" dirty="0">
                <a:latin typeface="Phetsarath OT" pitchFamily="2" charset="0"/>
                <a:cs typeface="Phetsarath OT" pitchFamily="2" charset="0"/>
              </a:rPr>
              <a:t> </a:t>
            </a:r>
            <a:r>
              <a:rPr lang="en-US" sz="2400" dirty="0" err="1">
                <a:latin typeface="Phetsarath OT" pitchFamily="2" charset="0"/>
                <a:cs typeface="Phetsarath OT" pitchFamily="2" charset="0"/>
              </a:rPr>
              <a:t>ແບບຕັ້ງເວລາ</a:t>
            </a:r>
            <a:r>
              <a:rPr lang="en-US" sz="2400" dirty="0">
                <a:latin typeface="Phetsarath OT" pitchFamily="2" charset="0"/>
                <a:cs typeface="Phetsarath OT" pitchFamily="2" charset="0"/>
              </a:rPr>
              <a:t> </a:t>
            </a:r>
            <a:r>
              <a:rPr lang="en-US" sz="2400" dirty="0" err="1">
                <a:latin typeface="Phetsarath OT" pitchFamily="2" charset="0"/>
                <a:cs typeface="Phetsarath OT" pitchFamily="2" charset="0"/>
              </a:rPr>
              <a:t>ແລະ</a:t>
            </a:r>
            <a:r>
              <a:rPr lang="en-US" sz="2400" dirty="0">
                <a:latin typeface="Phetsarath OT" pitchFamily="2" charset="0"/>
                <a:cs typeface="Phetsarath OT" pitchFamily="2" charset="0"/>
              </a:rPr>
              <a:t> </a:t>
            </a:r>
            <a:r>
              <a:rPr lang="en-US" sz="2400" dirty="0" err="1">
                <a:latin typeface="Phetsarath OT" pitchFamily="2" charset="0"/>
                <a:cs typeface="Phetsarath OT" pitchFamily="2" charset="0"/>
              </a:rPr>
              <a:t>ແບບອັດຕາໂນມັດ</a:t>
            </a:r>
            <a:r>
              <a:rPr lang="en-US" sz="2400" dirty="0">
                <a:latin typeface="Phetsarath OT" pitchFamily="2" charset="0"/>
                <a:cs typeface="Phetsarath OT" pitchFamily="2" charset="0"/>
              </a:rPr>
              <a:t> </a:t>
            </a:r>
            <a:r>
              <a:rPr lang="en-US" sz="2400" dirty="0" err="1">
                <a:latin typeface="Phetsarath OT" pitchFamily="2" charset="0"/>
                <a:cs typeface="Phetsarath OT" pitchFamily="2" charset="0"/>
              </a:rPr>
              <a:t>ເຊຶ່ງໄດ້ວິເຄາະການໃຫ້ນ້ຳພົບວ່າ</a:t>
            </a:r>
            <a:r>
              <a:rPr lang="en-US" sz="2400" dirty="0">
                <a:latin typeface="Phetsarath OT" pitchFamily="2" charset="0"/>
                <a:cs typeface="Phetsarath OT" pitchFamily="2" charset="0"/>
              </a:rPr>
              <a:t> </a:t>
            </a:r>
            <a:r>
              <a:rPr lang="en-US" sz="2400" dirty="0" err="1">
                <a:latin typeface="Phetsarath OT" pitchFamily="2" charset="0"/>
                <a:cs typeface="Phetsarath OT" pitchFamily="2" charset="0"/>
              </a:rPr>
              <a:t>ແບບຕັ້ງເວລາຈະເປືອງນ້ຳກວ່າແບບອັດຕາໂນມັດ</a:t>
            </a:r>
            <a:r>
              <a:rPr lang="en-US" sz="2400" dirty="0">
                <a:latin typeface="Phetsarath OT" pitchFamily="2" charset="0"/>
                <a:cs typeface="Phetsarath OT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159498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1289859" y="723900"/>
            <a:ext cx="8610600" cy="1295400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b="1" u="sng" dirty="0" err="1">
                <a:solidFill>
                  <a:schemeClr val="accent1"/>
                </a:solidFill>
                <a:latin typeface="Phetsarath OT" pitchFamily="2" charset="0"/>
                <a:cs typeface="Phetsarath OT" pitchFamily="2" charset="0"/>
              </a:rPr>
              <a:t>ຫົວຂໍ້ນໍາສະເໜີ</a:t>
            </a:r>
            <a:endParaRPr lang="en-US" sz="3200" b="1" dirty="0">
              <a:solidFill>
                <a:schemeClr val="accent1"/>
              </a:solidFill>
              <a:latin typeface="Phetsarath OT" pitchFamily="2" charset="0"/>
              <a:cs typeface="Phetsarath OT" pitchFamily="2" charset="0"/>
            </a:endParaRPr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1752600" y="1371600"/>
            <a:ext cx="8686800" cy="502920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36611" lvl="1" indent="-571486">
              <a:lnSpc>
                <a:spcPct val="150000"/>
              </a:lnSpc>
              <a:buFont typeface="Arial" charset="0"/>
              <a:buChar char="•"/>
            </a:pPr>
            <a:r>
              <a:rPr lang="lo-LA" sz="3200" dirty="0">
                <a:latin typeface="Phetsarath OT" pitchFamily="2" charset="0"/>
                <a:cs typeface="Phetsarath OT" pitchFamily="2" charset="0"/>
              </a:rPr>
              <a:t>ບົດ</a:t>
            </a:r>
            <a:r>
              <a:rPr lang="en-US" sz="3200" dirty="0" err="1">
                <a:latin typeface="Phetsarath OT" pitchFamily="2" charset="0"/>
                <a:cs typeface="Phetsarath OT" pitchFamily="2" charset="0"/>
              </a:rPr>
              <a:t>ສະເໜີ</a:t>
            </a:r>
            <a:endParaRPr lang="en-US" sz="3200" dirty="0">
              <a:latin typeface="Phetsarath OT" pitchFamily="2" charset="0"/>
              <a:cs typeface="Phetsarath OT" pitchFamily="2" charset="0"/>
            </a:endParaRPr>
          </a:p>
          <a:p>
            <a:pPr marL="1036611" lvl="1" indent="-571486">
              <a:lnSpc>
                <a:spcPct val="150000"/>
              </a:lnSpc>
              <a:buFont typeface="Arial" charset="0"/>
              <a:buChar char="•"/>
            </a:pPr>
            <a:r>
              <a:rPr lang="en-US" sz="3200" dirty="0" err="1">
                <a:latin typeface="Phetsarath OT" pitchFamily="2" charset="0"/>
                <a:cs typeface="Phetsarath OT" pitchFamily="2" charset="0"/>
              </a:rPr>
              <a:t>ທິດສະດີ</a:t>
            </a:r>
            <a:r>
              <a:rPr lang="en-US" sz="3200" dirty="0">
                <a:latin typeface="Phetsarath OT" pitchFamily="2" charset="0"/>
                <a:cs typeface="Phetsarath OT" pitchFamily="2" charset="0"/>
              </a:rPr>
              <a:t> </a:t>
            </a:r>
            <a:r>
              <a:rPr lang="lo-LA" sz="3200" dirty="0">
                <a:latin typeface="Phetsarath OT" pitchFamily="2" charset="0"/>
                <a:cs typeface="Phetsarath OT" pitchFamily="2" charset="0"/>
              </a:rPr>
              <a:t>ແລະ ບົດຄົ້ນຄວ້າທີ່ກຽ່ວຂ້ອງ</a:t>
            </a:r>
            <a:endParaRPr lang="en-US" sz="3200" dirty="0">
              <a:latin typeface="Phetsarath OT" pitchFamily="2" charset="0"/>
              <a:cs typeface="Phetsarath OT" pitchFamily="2" charset="0"/>
            </a:endParaRPr>
          </a:p>
          <a:p>
            <a:pPr marL="1036611" lvl="1" indent="-571486">
              <a:lnSpc>
                <a:spcPct val="150000"/>
              </a:lnSpc>
              <a:buFont typeface="Arial" charset="0"/>
              <a:buChar char="•"/>
            </a:pPr>
            <a:r>
              <a:rPr lang="en-US" sz="3200" dirty="0" err="1">
                <a:latin typeface="Phetsarath OT" pitchFamily="2" charset="0"/>
                <a:cs typeface="Phetsarath OT" pitchFamily="2" charset="0"/>
              </a:rPr>
              <a:t>ວິທີການຄົ້ນຄວ້າ</a:t>
            </a:r>
            <a:endParaRPr lang="en-US" sz="3200" dirty="0">
              <a:latin typeface="Phetsarath OT" pitchFamily="2" charset="0"/>
              <a:cs typeface="Phetsarath OT" pitchFamily="2" charset="0"/>
            </a:endParaRPr>
          </a:p>
          <a:p>
            <a:pPr marL="1036611" lvl="1" indent="-571486">
              <a:lnSpc>
                <a:spcPct val="150000"/>
              </a:lnSpc>
              <a:buFont typeface="Arial" charset="0"/>
              <a:buChar char="•"/>
            </a:pPr>
            <a:r>
              <a:rPr lang="en-US" sz="3200" dirty="0" err="1">
                <a:latin typeface="Phetsarath OT" pitchFamily="2" charset="0"/>
                <a:cs typeface="Phetsarath OT" pitchFamily="2" charset="0"/>
              </a:rPr>
              <a:t>ຜົນການຄົ້ນຄວ້າ</a:t>
            </a:r>
            <a:endParaRPr lang="en-US" sz="3200" dirty="0">
              <a:latin typeface="Phetsarath OT" pitchFamily="2" charset="0"/>
              <a:cs typeface="Phetsarath OT" pitchFamily="2" charset="0"/>
            </a:endParaRPr>
          </a:p>
          <a:p>
            <a:pPr marL="1036611" lvl="1" indent="-571486">
              <a:lnSpc>
                <a:spcPct val="150000"/>
              </a:lnSpc>
              <a:buFont typeface="Arial" charset="0"/>
              <a:buChar char="•"/>
            </a:pPr>
            <a:r>
              <a:rPr lang="en-US" sz="3200" dirty="0" err="1">
                <a:latin typeface="Phetsarath OT" pitchFamily="2" charset="0"/>
                <a:cs typeface="Phetsarath OT" pitchFamily="2" charset="0"/>
              </a:rPr>
              <a:t>ສະຫຼຸບຜົນການຄົ້ນຄວ້າ</a:t>
            </a:r>
            <a:endParaRPr lang="lo-LA" sz="3200" dirty="0">
              <a:latin typeface="Phetsarath OT" pitchFamily="2" charset="0"/>
              <a:cs typeface="Phetsarath OT" pitchFamily="2" charset="0"/>
            </a:endParaRPr>
          </a:p>
          <a:p>
            <a:pPr marL="465126" lvl="1" indent="0">
              <a:buNone/>
            </a:pPr>
            <a:endParaRPr lang="en-US" sz="3200" dirty="0">
              <a:latin typeface="Phetsarath OT" pitchFamily="2" charset="0"/>
              <a:cs typeface="Phetsarath OT" pitchFamily="2" charset="0"/>
            </a:endParaRPr>
          </a:p>
          <a:p>
            <a:pPr marL="688957" lvl="1" indent="-223833"/>
            <a:endParaRPr lang="en-US" sz="3200" dirty="0">
              <a:latin typeface="Phetsarath OT" pitchFamily="2" charset="0"/>
              <a:cs typeface="Phetsarath OT" pitchFamily="2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12873-36C0-4A88-BDD3-23B2636CEA6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1123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1170215" y="772887"/>
            <a:ext cx="8229600" cy="1143000"/>
          </a:xfrm>
        </p:spPr>
        <p:txBody>
          <a:bodyPr>
            <a:noAutofit/>
          </a:bodyPr>
          <a:lstStyle/>
          <a:p>
            <a:r>
              <a:rPr lang="en-US" sz="3000" b="1" dirty="0">
                <a:solidFill>
                  <a:schemeClr val="accent1"/>
                </a:solidFill>
                <a:latin typeface="Phetsarath OT" pitchFamily="2" charset="0"/>
                <a:cs typeface="Phetsarath OT" pitchFamily="2" charset="0"/>
              </a:rPr>
              <a:t>3.1 </a:t>
            </a:r>
            <a:r>
              <a:rPr lang="lo-LA" sz="3000" b="1" dirty="0">
                <a:solidFill>
                  <a:schemeClr val="accent1"/>
                </a:solidFill>
                <a:latin typeface="Phetsarath OT" pitchFamily="2" charset="0"/>
                <a:cs typeface="Phetsarath OT" pitchFamily="2" charset="0"/>
              </a:rPr>
              <a:t>ການອອກແບບການຄົ້ນຄວ້າ. </a:t>
            </a:r>
            <a:br>
              <a:rPr lang="en-US" sz="3000" b="1" dirty="0">
                <a:solidFill>
                  <a:schemeClr val="accent1"/>
                </a:solidFill>
                <a:latin typeface="Phetsarath OT" pitchFamily="2" charset="0"/>
                <a:cs typeface="Phetsarath OT" pitchFamily="2" charset="0"/>
              </a:rPr>
            </a:br>
            <a:endParaRPr lang="en-US" sz="2600" b="1" dirty="0">
              <a:latin typeface="Phetsarath OT" pitchFamily="2" charset="0"/>
              <a:cs typeface="Phetsarath OT" pitchFamily="2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12873-36C0-4A88-BDD3-23B2636CEA6E}" type="slidenum">
              <a:rPr lang="en-US" smtClean="0"/>
              <a:t>20</a:t>
            </a:fld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170215" y="201387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b="1" dirty="0">
                <a:latin typeface="Phetsarath OT" pitchFamily="2" charset="0"/>
                <a:cs typeface="Phetsarath OT" pitchFamily="2" charset="0"/>
              </a:rPr>
              <a:t>3</a:t>
            </a:r>
            <a:r>
              <a:rPr lang="lo-LA" sz="3200" b="1" dirty="0">
                <a:latin typeface="Phetsarath OT" pitchFamily="2" charset="0"/>
                <a:cs typeface="Phetsarath OT" pitchFamily="2" charset="0"/>
              </a:rPr>
              <a:t>. ວິທີການຄົ້ນຄວ້າວິທະຍາສາດ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EAFA5E0-5F03-5C4D-B401-F93A90DCFA7C}"/>
              </a:ext>
            </a:extLst>
          </p:cNvPr>
          <p:cNvSpPr/>
          <p:nvPr/>
        </p:nvSpPr>
        <p:spPr>
          <a:xfrm>
            <a:off x="865315" y="1801586"/>
            <a:ext cx="10853157" cy="39241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thaiDist">
              <a:lnSpc>
                <a:spcPct val="150000"/>
              </a:lnSpc>
            </a:pPr>
            <a:r>
              <a:rPr lang="en-US" sz="2400" dirty="0">
                <a:latin typeface="Phetsarath OT" pitchFamily="2" charset="0"/>
                <a:cs typeface="Phetsarath OT" pitchFamily="2" charset="0"/>
              </a:rPr>
              <a:t>   </a:t>
            </a:r>
            <a:r>
              <a:rPr lang="lo-LA" sz="2400" dirty="0">
                <a:latin typeface="Phetsarath OT" pitchFamily="2" charset="0"/>
                <a:cs typeface="Phetsarath OT" pitchFamily="2" charset="0"/>
              </a:rPr>
              <a:t>ດຳເນີນການສ້າງຊຸດຄວບຄຸມ ເພື່ອຕິດຕັ້ງໃສ່ກັບໂຮງເຮືອນເພື່ອຕິດຕາມວິເຄາະ ແລະ ຄວບຄຸມການຫົດນໍ້າ. ການທົດລອງ ແມ່ນມີ 3 ຮູບແບບ ຄື:  ແບບທີ່ 1 ແມ່ນການປູກໝາກແຕງເມລອນໃນການກະສິກໍາແບບໂຮງເຮືອນໂດຍການໃຊ້ຄົນຫົດ, ແບບທີ່ 2 ການປູກໝາກແຕງເມລອນໃນການກະສິກໍາແບບໂຮງເຮືອນ ໂດຍການນຳໃຊ້ການຕັ້ງເວລາຫົດນ້ຳເຂົ້າຄວບຄຸມຄວາມຊຸ່ມຊື່ນໃນດິນ ແລະ ແບບທີ່ 3 ການປູກໝາກແຕງເມລອນໃນການກະສິກໍາແບບໂຮງເຮືອນໂດຍການນຳໃຊ້ເຊັນເຊີວັດຄວາມຊຸ່ມເພື່ອຫົດນ້ຳແບບອັດຕະໂນມັດເຂົ້າຄວບຄຸມຄວາມຊຸ່ມຊື່ນໃນດິນ ໂດຍແຕ່ ລະແບບແມ່ນເກັບຂໍ້ມູນ ອັດຕາການຈະເລີນເຕີບໃຫຍ່, ອັດຕາການຜະລິດ, ອັດຕາການປະຢັດນໍ້າຂອງການປູກໝາກແຕງເມລອນໃນແຕ່ລະແບບ.</a:t>
            </a:r>
          </a:p>
        </p:txBody>
      </p:sp>
    </p:spTree>
    <p:extLst>
      <p:ext uri="{BB962C8B-B14F-4D97-AF65-F5344CB8AC3E}">
        <p14:creationId xmlns:p14="http://schemas.microsoft.com/office/powerpoint/2010/main" val="14978122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386443" y="-199416"/>
            <a:ext cx="11517087" cy="1219200"/>
          </a:xfrm>
        </p:spPr>
        <p:txBody>
          <a:bodyPr>
            <a:noAutofit/>
          </a:bodyPr>
          <a:lstStyle/>
          <a:p>
            <a:r>
              <a:rPr lang="lo-LA" sz="3000" b="1" dirty="0">
                <a:solidFill>
                  <a:schemeClr val="tx1"/>
                </a:solidFill>
                <a:latin typeface="Phetsarath OT" pitchFamily="2" charset="0"/>
                <a:cs typeface="Phetsarath OT" pitchFamily="2" charset="0"/>
              </a:rPr>
              <a:t>3.1.</a:t>
            </a:r>
            <a:r>
              <a:rPr lang="en-US" sz="3000" b="1" dirty="0">
                <a:solidFill>
                  <a:schemeClr val="tx1"/>
                </a:solidFill>
                <a:latin typeface="Phetsarath OT" pitchFamily="2" charset="0"/>
                <a:cs typeface="Phetsarath OT" pitchFamily="2" charset="0"/>
              </a:rPr>
              <a:t>1</a:t>
            </a:r>
            <a:r>
              <a:rPr lang="lo-LA" sz="3000" b="1" dirty="0">
                <a:solidFill>
                  <a:schemeClr val="tx1"/>
                </a:solidFill>
                <a:latin typeface="Phetsarath OT" pitchFamily="2" charset="0"/>
                <a:cs typeface="Phetsarath OT" pitchFamily="2" charset="0"/>
              </a:rPr>
              <a:t> ການປູກໝາກແຕງເມລອນໃນການກະສິກໍາແບບໂຮງເຮືອນໂດຍການໃຊ້ຄົນຫົດນ້ຳ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12873-36C0-4A88-BDD3-23B2636CEA6E}" type="slidenum">
              <a:rPr lang="en-US" smtClean="0"/>
              <a:t>21</a:t>
            </a:fld>
            <a:endParaRPr lang="en-US"/>
          </a:p>
        </p:txBody>
      </p:sp>
      <p:pic>
        <p:nvPicPr>
          <p:cNvPr id="9" name="Picture 8" descr="../../../../Desktop/ແປງປູກເກົ່າ-%202.png">
            <a:extLst>
              <a:ext uri="{FF2B5EF4-FFF2-40B4-BE49-F238E27FC236}">
                <a16:creationId xmlns:a16="http://schemas.microsoft.com/office/drawing/2014/main" id="{6DCA6751-389A-5948-A510-3CA912B4C06B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564821"/>
            <a:ext cx="8487308" cy="47298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 descr="../../../../Desktop/ແປງປູກເກົ່າ-.png">
            <a:extLst>
              <a:ext uri="{FF2B5EF4-FFF2-40B4-BE49-F238E27FC236}">
                <a16:creationId xmlns:a16="http://schemas.microsoft.com/office/drawing/2014/main" id="{D02302B7-BB18-6347-84EE-524947B76519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7308" y="1641020"/>
            <a:ext cx="3416221" cy="357629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013933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386443" y="-199416"/>
            <a:ext cx="11517087" cy="1219200"/>
          </a:xfrm>
        </p:spPr>
        <p:txBody>
          <a:bodyPr>
            <a:noAutofit/>
          </a:bodyPr>
          <a:lstStyle/>
          <a:p>
            <a:r>
              <a:rPr lang="lo-LA" sz="3000" b="1" dirty="0">
                <a:solidFill>
                  <a:schemeClr val="tx1"/>
                </a:solidFill>
                <a:latin typeface="Phetsarath OT" pitchFamily="2" charset="0"/>
                <a:cs typeface="Phetsarath OT" pitchFamily="2" charset="0"/>
              </a:rPr>
              <a:t>3.1.</a:t>
            </a:r>
            <a:r>
              <a:rPr lang="en-US" sz="3000" b="1" dirty="0">
                <a:solidFill>
                  <a:schemeClr val="tx1"/>
                </a:solidFill>
                <a:latin typeface="Phetsarath OT" pitchFamily="2" charset="0"/>
                <a:cs typeface="Phetsarath OT" pitchFamily="2" charset="0"/>
              </a:rPr>
              <a:t>1</a:t>
            </a:r>
            <a:r>
              <a:rPr lang="lo-LA" sz="3000" b="1" dirty="0">
                <a:solidFill>
                  <a:schemeClr val="tx1"/>
                </a:solidFill>
                <a:latin typeface="Phetsarath OT" pitchFamily="2" charset="0"/>
                <a:cs typeface="Phetsarath OT" pitchFamily="2" charset="0"/>
              </a:rPr>
              <a:t> ການປູກໝາກແຕງເມລອນໃນການກະສິກໍາແບບໂຮງເຮືອນໂດຍການໃຊ້ຄົນຫົດນ້ຳ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12873-36C0-4A88-BDD3-23B2636CEA6E}" type="slidenum">
              <a:rPr lang="en-US" smtClean="0"/>
              <a:t>22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3C973C-1BEE-7A4C-B548-383F7EC23D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8443" y="1164911"/>
            <a:ext cx="7815943" cy="4921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9530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12873-36C0-4A88-BDD3-23B2636CEA6E}" type="slidenum">
              <a:rPr lang="en-US" smtClean="0"/>
              <a:t>23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0CC3569-6926-5142-A421-2687BA0E13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0215" y="772887"/>
            <a:ext cx="8229600" cy="1143000"/>
          </a:xfrm>
        </p:spPr>
        <p:txBody>
          <a:bodyPr>
            <a:noAutofit/>
          </a:bodyPr>
          <a:lstStyle/>
          <a:p>
            <a:r>
              <a:rPr lang="lo-LA" sz="3000" b="1" dirty="0">
                <a:solidFill>
                  <a:schemeClr val="accent1"/>
                </a:solidFill>
                <a:latin typeface="Phetsarath OT" pitchFamily="2" charset="0"/>
                <a:cs typeface="Phetsarath OT" pitchFamily="2" charset="0"/>
              </a:rPr>
              <a:t>ລາຍວົງຈອນເກັບຂໍ້ມູນໂດຍໃຊ້ຄົນຫົດນ້ຳ </a:t>
            </a:r>
            <a:br>
              <a:rPr lang="en-US" sz="3000" b="1" dirty="0">
                <a:solidFill>
                  <a:schemeClr val="accent1"/>
                </a:solidFill>
                <a:latin typeface="Phetsarath OT" pitchFamily="2" charset="0"/>
                <a:cs typeface="Phetsarath OT" pitchFamily="2" charset="0"/>
              </a:rPr>
            </a:br>
            <a:endParaRPr lang="en-US" sz="2600" b="1" dirty="0">
              <a:latin typeface="Phetsarath OT" pitchFamily="2" charset="0"/>
              <a:cs typeface="Phetsarath OT" pitchFamily="2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684121D-A81B-984B-B060-6FB79EAB12EB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261" y="1750341"/>
            <a:ext cx="6537363" cy="4587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8880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E373651-BAF4-FB45-A8DF-03AB607576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96633" y="-801353"/>
            <a:ext cx="3158511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4" name="Picture 3" descr="https://scontent.fvte3-1.fna.fbcdn.net/v/t1.15752-9/37639000_1073439852831605_650517889840840704_n.png?_nc_cat=0&amp;oh=aeac9511598a48ac2c3630adbe9d180f&amp;oe=5BE47BB8">
            <a:extLst>
              <a:ext uri="{FF2B5EF4-FFF2-40B4-BE49-F238E27FC236}">
                <a16:creationId xmlns:a16="http://schemas.microsoft.com/office/drawing/2014/main" id="{505107A0-7EEB-9449-BEEE-4A8D8A554829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64" b="11518"/>
          <a:stretch/>
        </p:blipFill>
        <p:spPr bwMode="auto">
          <a:xfrm rot="16200000">
            <a:off x="3495504" y="1638464"/>
            <a:ext cx="4893385" cy="495132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1A7B1A3A-2435-F94E-9900-29D68CB831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0215" y="772887"/>
            <a:ext cx="8229600" cy="1143000"/>
          </a:xfrm>
        </p:spPr>
        <p:txBody>
          <a:bodyPr>
            <a:noAutofit/>
          </a:bodyPr>
          <a:lstStyle/>
          <a:p>
            <a:r>
              <a:rPr lang="en-US" sz="3000" b="1" dirty="0" err="1">
                <a:solidFill>
                  <a:schemeClr val="accent1"/>
                </a:solidFill>
                <a:latin typeface="Phetsarath OT" pitchFamily="2" charset="0"/>
                <a:cs typeface="Phetsarath OT" pitchFamily="2" charset="0"/>
              </a:rPr>
              <a:t>ຮູບອຸປະກອນທີປະກອບຂຶ້ນໃນການທົດລອງ</a:t>
            </a:r>
            <a:br>
              <a:rPr lang="en-US" sz="3000" b="1" dirty="0">
                <a:solidFill>
                  <a:schemeClr val="accent1"/>
                </a:solidFill>
                <a:latin typeface="Phetsarath OT" pitchFamily="2" charset="0"/>
                <a:cs typeface="Phetsarath OT" pitchFamily="2" charset="0"/>
              </a:rPr>
            </a:br>
            <a:endParaRPr lang="en-US" sz="2600" b="1" dirty="0">
              <a:latin typeface="Phetsarath OT" pitchFamily="2" charset="0"/>
              <a:cs typeface="Phetsarath O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87650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386443" y="193220"/>
            <a:ext cx="11517087" cy="1219200"/>
          </a:xfrm>
        </p:spPr>
        <p:txBody>
          <a:bodyPr>
            <a:noAutofit/>
          </a:bodyPr>
          <a:lstStyle/>
          <a:p>
            <a:r>
              <a:rPr lang="lo-LA" sz="3000" b="1" dirty="0">
                <a:solidFill>
                  <a:schemeClr val="tx1"/>
                </a:solidFill>
                <a:latin typeface="Phetsarath OT" pitchFamily="2" charset="0"/>
                <a:cs typeface="Phetsarath OT" pitchFamily="2" charset="0"/>
              </a:rPr>
              <a:t>3.1.2 ການປູກໝາກແຕງເມລອນໃນການກະສິກໍາແບບໂຮງເຮືອນໂດຍການນຳໃຊ້ການຕັ້ງເວລາຫົດນ້ຳເຂົ້າຄວບຄຸມຄວາມຊຸ່ມຊື່ນໃນດິນ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12873-36C0-4A88-BDD3-23B2636CEA6E}" type="slidenum">
              <a:rPr lang="en-US" smtClean="0"/>
              <a:t>25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0F3D6FA-ABA8-954D-8FC6-64A0C4B37343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9" t="4044" b="4226"/>
          <a:stretch/>
        </p:blipFill>
        <p:spPr>
          <a:xfrm>
            <a:off x="114301" y="1641021"/>
            <a:ext cx="8356679" cy="459649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41AF42F-885C-BA48-BAF6-335A2E54CE74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470979" y="1624691"/>
            <a:ext cx="3521639" cy="423726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9827D30-85DB-CE4D-9274-EAE1BB6855B2}"/>
              </a:ext>
            </a:extLst>
          </p:cNvPr>
          <p:cNvSpPr/>
          <p:nvPr/>
        </p:nvSpPr>
        <p:spPr>
          <a:xfrm>
            <a:off x="1953492" y="1953492"/>
            <a:ext cx="277091" cy="18010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1367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12873-36C0-4A88-BDD3-23B2636CEA6E}" type="slidenum">
              <a:rPr lang="en-US" smtClean="0"/>
              <a:t>26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755B631-D0C5-414B-B721-BDD3559BDF5E}"/>
              </a:ext>
            </a:extLst>
          </p:cNvPr>
          <p:cNvSpPr txBox="1">
            <a:spLocks/>
          </p:cNvSpPr>
          <p:nvPr/>
        </p:nvSpPr>
        <p:spPr>
          <a:xfrm>
            <a:off x="386443" y="193220"/>
            <a:ext cx="11517087" cy="1219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lo-LA" sz="3000" b="1" dirty="0">
                <a:solidFill>
                  <a:schemeClr val="tx1"/>
                </a:solidFill>
                <a:latin typeface="Phetsarath OT" pitchFamily="2" charset="0"/>
                <a:cs typeface="Phetsarath OT" pitchFamily="2" charset="0"/>
              </a:rPr>
              <a:t>3.1.2 ການປູກໝາກແຕງເມລອນໃນການກະສິກໍາແບບໂຮງເຮືອນໂດຍການນຳໃຊ້ການຕັ້ງເວລາຫົດນ້ຳເຂົ້າຄວບຄຸມຄວາມຊຸ່ມຊື່ນໃນດິນ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CB86FFE-64D5-2148-88BA-2E4EC91609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4614" y="2056246"/>
            <a:ext cx="8072005" cy="4031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4409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12873-36C0-4A88-BDD3-23B2636CEA6E}" type="slidenum">
              <a:rPr lang="en-US" smtClean="0"/>
              <a:t>27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0CC3569-6926-5142-A421-2687BA0E13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0214" y="509649"/>
            <a:ext cx="11285023" cy="1143000"/>
          </a:xfrm>
        </p:spPr>
        <p:txBody>
          <a:bodyPr>
            <a:noAutofit/>
          </a:bodyPr>
          <a:lstStyle/>
          <a:p>
            <a:r>
              <a:rPr lang="lo-LA" sz="3000" b="1" dirty="0">
                <a:solidFill>
                  <a:schemeClr val="tx1"/>
                </a:solidFill>
                <a:latin typeface="Phetsarath OT" pitchFamily="2" charset="0"/>
                <a:cs typeface="Phetsarath OT" pitchFamily="2" charset="0"/>
              </a:rPr>
              <a:t>ລາຍວົງຈອນເກັບຂໍ້ມູນໂດຍ ໃຊ້ການຕັ້ງເວລາຫົດນ້ຳເຂົ້າຄວບຄຸມຄວາມຊຸ່ມຊື່ນໃນດິນ</a:t>
            </a:r>
            <a:endParaRPr lang="en-US" sz="2600" b="1" dirty="0">
              <a:solidFill>
                <a:schemeClr val="tx1"/>
              </a:solidFill>
              <a:latin typeface="Phetsarath OT" pitchFamily="2" charset="0"/>
              <a:cs typeface="Phetsarath OT" pitchFamily="2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8925F80-1446-AC45-AB41-F74940596AAE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9691" y="1767841"/>
            <a:ext cx="6487160" cy="4552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0259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E373651-BAF4-FB45-A8DF-03AB607576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96633" y="-801353"/>
            <a:ext cx="3158511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A7B1A3A-2435-F94E-9900-29D68CB831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0215" y="772887"/>
            <a:ext cx="8229600" cy="1143000"/>
          </a:xfrm>
        </p:spPr>
        <p:txBody>
          <a:bodyPr>
            <a:noAutofit/>
          </a:bodyPr>
          <a:lstStyle/>
          <a:p>
            <a:r>
              <a:rPr lang="en-US" sz="3000" b="1" dirty="0" err="1">
                <a:solidFill>
                  <a:schemeClr val="accent1"/>
                </a:solidFill>
                <a:latin typeface="Phetsarath OT" pitchFamily="2" charset="0"/>
                <a:cs typeface="Phetsarath OT" pitchFamily="2" charset="0"/>
              </a:rPr>
              <a:t>ຮູບອຸປະກອນທີປະກອບຂຶ້ນໃນການທົດລອງ</a:t>
            </a:r>
            <a:br>
              <a:rPr lang="en-US" sz="3000" b="1" dirty="0">
                <a:solidFill>
                  <a:schemeClr val="accent1"/>
                </a:solidFill>
                <a:latin typeface="Phetsarath OT" pitchFamily="2" charset="0"/>
                <a:cs typeface="Phetsarath OT" pitchFamily="2" charset="0"/>
              </a:rPr>
            </a:br>
            <a:endParaRPr lang="en-US" sz="2600" b="1" dirty="0">
              <a:latin typeface="Phetsarath OT" pitchFamily="2" charset="0"/>
              <a:cs typeface="Phetsarath OT" pitchFamily="2" charset="0"/>
            </a:endParaRPr>
          </a:p>
        </p:txBody>
      </p:sp>
      <p:pic>
        <p:nvPicPr>
          <p:cNvPr id="6" name="Picture 5" descr="https://scontent.fvte3-1.fna.fbcdn.net/v/t1.15752-9/37590271_1073431082832482_8617997470225399808_n.jpg?_nc_cat=0&amp;oh=380a4d903f011fce8b1dab113c05419a&amp;oe=5BDF9301">
            <a:extLst>
              <a:ext uri="{FF2B5EF4-FFF2-40B4-BE49-F238E27FC236}">
                <a16:creationId xmlns:a16="http://schemas.microsoft.com/office/drawing/2014/main" id="{3A4425E3-D640-464B-8BC1-5821942F599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3050440" y="1036771"/>
            <a:ext cx="4469149" cy="61327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288161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386443" y="193220"/>
            <a:ext cx="11517087" cy="1219200"/>
          </a:xfrm>
        </p:spPr>
        <p:txBody>
          <a:bodyPr>
            <a:noAutofit/>
          </a:bodyPr>
          <a:lstStyle/>
          <a:p>
            <a:r>
              <a:rPr lang="lo-LA" sz="3000" b="1" dirty="0">
                <a:solidFill>
                  <a:schemeClr val="tx1"/>
                </a:solidFill>
                <a:latin typeface="Phetsarath OT" pitchFamily="2" charset="0"/>
                <a:cs typeface="Phetsarath OT" pitchFamily="2" charset="0"/>
              </a:rPr>
              <a:t>3.1.</a:t>
            </a:r>
            <a:r>
              <a:rPr lang="en-US" sz="3000" b="1" dirty="0">
                <a:solidFill>
                  <a:schemeClr val="tx1"/>
                </a:solidFill>
                <a:latin typeface="Phetsarath OT" pitchFamily="2" charset="0"/>
                <a:cs typeface="Phetsarath OT" pitchFamily="2" charset="0"/>
              </a:rPr>
              <a:t>3</a:t>
            </a:r>
            <a:r>
              <a:rPr lang="lo-LA" sz="3000" b="1" dirty="0">
                <a:solidFill>
                  <a:schemeClr val="tx1"/>
                </a:solidFill>
                <a:latin typeface="Phetsarath OT" pitchFamily="2" charset="0"/>
                <a:cs typeface="Phetsarath OT" pitchFamily="2" charset="0"/>
              </a:rPr>
              <a:t> ການປູກໝາກແຕງເມລອນໃນການກະສິກໍາແບບໂຮງເຮືອນໂດຍການນຳໃຊ້ເຊັນເຊີວັດຄວາມຊຸ່ມເພື່ອຫົດນ້ຳແບບອັດຕະໂນມັດເຂົ້າຄວບຄຸມຄວາມຊຸ່ມຊື່ນໃນດິນ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12873-36C0-4A88-BDD3-23B2636CEA6E}" type="slidenum">
              <a:rPr lang="en-US" smtClean="0"/>
              <a:t>29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0F3D6FA-ABA8-954D-8FC6-64A0C4B37343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9" t="4044" b="4226"/>
          <a:stretch/>
        </p:blipFill>
        <p:spPr>
          <a:xfrm>
            <a:off x="114301" y="1641021"/>
            <a:ext cx="8356679" cy="45964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F205F50-C9C2-5548-887F-07163F8608EB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470979" y="1624691"/>
            <a:ext cx="3521639" cy="423726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243D917-C788-9A41-A90E-44A093D6C18F}"/>
              </a:ext>
            </a:extLst>
          </p:cNvPr>
          <p:cNvSpPr/>
          <p:nvPr/>
        </p:nvSpPr>
        <p:spPr>
          <a:xfrm>
            <a:off x="1953492" y="1953492"/>
            <a:ext cx="277091" cy="18010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6925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1170215" y="772887"/>
            <a:ext cx="8229600" cy="1143000"/>
          </a:xfrm>
        </p:spPr>
        <p:txBody>
          <a:bodyPr>
            <a:noAutofit/>
          </a:bodyPr>
          <a:lstStyle/>
          <a:p>
            <a:r>
              <a:rPr lang="en-US" sz="3000" b="1" dirty="0">
                <a:solidFill>
                  <a:schemeClr val="accent1"/>
                </a:solidFill>
                <a:latin typeface="Phetsarath OT" pitchFamily="2" charset="0"/>
                <a:cs typeface="Phetsarath OT" pitchFamily="2" charset="0"/>
              </a:rPr>
              <a:t>1.1 </a:t>
            </a:r>
            <a:r>
              <a:rPr lang="lo-LA" sz="3000" b="1" dirty="0">
                <a:solidFill>
                  <a:schemeClr val="accent1"/>
                </a:solidFill>
                <a:latin typeface="Phetsarath OT" pitchFamily="2" charset="0"/>
                <a:cs typeface="Phetsarath OT" pitchFamily="2" charset="0"/>
              </a:rPr>
              <a:t>ຄວາມເປັນມາ</a:t>
            </a:r>
            <a:r>
              <a:rPr lang="en-US" sz="3000" b="1" dirty="0">
                <a:solidFill>
                  <a:schemeClr val="accent1"/>
                </a:solidFill>
                <a:latin typeface="Phetsarath OT" pitchFamily="2" charset="0"/>
                <a:cs typeface="Phetsarath OT" pitchFamily="2" charset="0"/>
              </a:rPr>
              <a:t> </a:t>
            </a:r>
            <a:r>
              <a:rPr lang="en-US" sz="3000" b="1" dirty="0" err="1">
                <a:solidFill>
                  <a:schemeClr val="accent1"/>
                </a:solidFill>
                <a:latin typeface="Phetsarath OT" pitchFamily="2" charset="0"/>
                <a:cs typeface="Phetsarath OT" pitchFamily="2" charset="0"/>
              </a:rPr>
              <a:t>ແລະ</a:t>
            </a:r>
            <a:r>
              <a:rPr lang="en-US" sz="3000" b="1" dirty="0">
                <a:solidFill>
                  <a:schemeClr val="accent1"/>
                </a:solidFill>
                <a:latin typeface="Phetsarath OT" pitchFamily="2" charset="0"/>
                <a:cs typeface="Phetsarath OT" pitchFamily="2" charset="0"/>
              </a:rPr>
              <a:t> </a:t>
            </a:r>
            <a:r>
              <a:rPr lang="th-TH" sz="3000" b="1" dirty="0" err="1">
                <a:solidFill>
                  <a:schemeClr val="accent1"/>
                </a:solidFill>
                <a:latin typeface="Phetsarath OT" pitchFamily="2" charset="0"/>
                <a:cs typeface="Phetsarath OT" pitchFamily="2" charset="0"/>
              </a:rPr>
              <a:t>ສະພາບ</a:t>
            </a:r>
            <a:r>
              <a:rPr lang="en-US" sz="3000" b="1" dirty="0" err="1">
                <a:solidFill>
                  <a:schemeClr val="accent1"/>
                </a:solidFill>
                <a:latin typeface="Phetsarath OT" pitchFamily="2" charset="0"/>
                <a:cs typeface="Phetsarath OT" pitchFamily="2" charset="0"/>
              </a:rPr>
              <a:t>ຂອງບັນຫາ</a:t>
            </a:r>
            <a:r>
              <a:rPr lang="en-US" sz="3000" b="1" dirty="0">
                <a:solidFill>
                  <a:schemeClr val="accent1"/>
                </a:solidFill>
                <a:latin typeface="Phetsarath OT" pitchFamily="2" charset="0"/>
                <a:cs typeface="Phetsarath OT" pitchFamily="2" charset="0"/>
              </a:rPr>
              <a:t> </a:t>
            </a:r>
            <a:br>
              <a:rPr lang="en-US" sz="3000" b="1" dirty="0">
                <a:solidFill>
                  <a:schemeClr val="accent1"/>
                </a:solidFill>
                <a:latin typeface="Phetsarath OT" pitchFamily="2" charset="0"/>
                <a:cs typeface="Phetsarath OT" pitchFamily="2" charset="0"/>
              </a:rPr>
            </a:br>
            <a:endParaRPr lang="en-US" sz="2600" b="1" dirty="0">
              <a:latin typeface="Phetsarath OT" pitchFamily="2" charset="0"/>
              <a:cs typeface="Phetsarath OT" pitchFamily="2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12873-36C0-4A88-BDD3-23B2636CEA6E}" type="slidenum">
              <a:rPr lang="en-US" smtClean="0"/>
              <a:t>3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017111" y="1915888"/>
            <a:ext cx="10398573" cy="33701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thaiDist">
              <a:lnSpc>
                <a:spcPct val="150000"/>
              </a:lnSpc>
            </a:pPr>
            <a:r>
              <a:rPr lang="en-US" sz="2400" dirty="0">
                <a:latin typeface="Phetsarath OT" charset="0"/>
                <a:ea typeface="Phetsarath OT" charset="0"/>
                <a:cs typeface="Phetsarath OT" charset="0"/>
              </a:rPr>
              <a:t>    </a:t>
            </a:r>
            <a:r>
              <a:rPr lang="en-US" sz="2400" dirty="0" err="1">
                <a:latin typeface="Phetsarath OT" charset="0"/>
                <a:ea typeface="Phetsarath OT" charset="0"/>
                <a:cs typeface="Phetsarath OT" charset="0"/>
              </a:rPr>
              <a:t>ໃນປະຈຸບັນ</a:t>
            </a:r>
            <a:r>
              <a:rPr lang="mr-IN" sz="2400" dirty="0" err="1">
                <a:latin typeface="Phetsarath OT" charset="0"/>
                <a:ea typeface="Phetsarath OT" charset="0"/>
                <a:cs typeface="Phetsarath OT" charset="0"/>
              </a:rPr>
              <a:t>ການຫັນກະສິກຳ</a:t>
            </a:r>
            <a:r>
              <a:rPr lang="mr-IN" sz="2400" dirty="0">
                <a:latin typeface="Phetsarath OT" charset="0"/>
                <a:ea typeface="Phetsarath OT" charset="0"/>
                <a:cs typeface="Phetsarath OT" charset="0"/>
              </a:rPr>
              <a:t> </a:t>
            </a:r>
            <a:r>
              <a:rPr lang="mr-IN" sz="2400" dirty="0" err="1">
                <a:latin typeface="Phetsarath OT" charset="0"/>
                <a:ea typeface="Phetsarath OT" charset="0"/>
                <a:cs typeface="Phetsarath OT" charset="0"/>
              </a:rPr>
              <a:t>ໃຫ້ກາຍເປັນສິນຄ້ານັ້ນໄດ້ເຮັດໃຫ</a:t>
            </a:r>
            <a:r>
              <a:rPr lang="mr-IN" sz="2400" dirty="0">
                <a:latin typeface="Phetsarath OT" charset="0"/>
                <a:ea typeface="Phetsarath OT" charset="0"/>
                <a:cs typeface="Phetsarath OT" charset="0"/>
              </a:rPr>
              <a:t>້ </a:t>
            </a:r>
            <a:r>
              <a:rPr lang="mr-IN" sz="2400" dirty="0" err="1">
                <a:latin typeface="Phetsarath OT" charset="0"/>
                <a:ea typeface="Phetsarath OT" charset="0"/>
                <a:cs typeface="Phetsarath OT" charset="0"/>
              </a:rPr>
              <a:t>ຊາວກະສິກຳຈຳເປັນທີຕ້ອງໄດ້ປູກພືດ</a:t>
            </a:r>
            <a:r>
              <a:rPr lang="mr-IN" sz="2400" dirty="0">
                <a:latin typeface="Phetsarath OT" charset="0"/>
                <a:ea typeface="Phetsarath OT" charset="0"/>
                <a:cs typeface="Phetsarath OT" charset="0"/>
              </a:rPr>
              <a:t> </a:t>
            </a:r>
            <a:r>
              <a:rPr lang="mr-IN" sz="2400" dirty="0" err="1">
                <a:latin typeface="Phetsarath OT" charset="0"/>
                <a:ea typeface="Phetsarath OT" charset="0"/>
                <a:cs typeface="Phetsarath OT" charset="0"/>
              </a:rPr>
              <a:t>ອັນເປັນທີ່ຕ້ອງການໃນຕະຫຼາດເຊິ່ງບາງແນວພັນນັ້ນ</a:t>
            </a:r>
            <a:r>
              <a:rPr lang="mr-IN" sz="2400" dirty="0">
                <a:latin typeface="Phetsarath OT" charset="0"/>
                <a:ea typeface="Phetsarath OT" charset="0"/>
                <a:cs typeface="Phetsarath OT" charset="0"/>
              </a:rPr>
              <a:t> </a:t>
            </a:r>
            <a:r>
              <a:rPr lang="mr-IN" sz="2400" dirty="0" err="1">
                <a:latin typeface="Phetsarath OT" charset="0"/>
                <a:ea typeface="Phetsarath OT" charset="0"/>
                <a:cs typeface="Phetsarath OT" charset="0"/>
              </a:rPr>
              <a:t>ບໍ່ແມ່ນແນວພັນທ້ອງຖິ່ນດັ້ງເດີມ</a:t>
            </a:r>
            <a:r>
              <a:rPr lang="mr-IN" sz="2400" dirty="0">
                <a:latin typeface="Phetsarath OT" charset="0"/>
                <a:ea typeface="Phetsarath OT" charset="0"/>
                <a:cs typeface="Phetsarath OT" charset="0"/>
              </a:rPr>
              <a:t> </a:t>
            </a:r>
            <a:r>
              <a:rPr lang="mr-IN" sz="2400" dirty="0" err="1">
                <a:latin typeface="Phetsarath OT" charset="0"/>
                <a:ea typeface="Phetsarath OT" charset="0"/>
                <a:cs typeface="Phetsarath OT" charset="0"/>
              </a:rPr>
              <a:t>ສະນັ້ນ</a:t>
            </a:r>
            <a:r>
              <a:rPr lang="mr-IN" sz="2400" dirty="0">
                <a:latin typeface="Phetsarath OT" charset="0"/>
                <a:ea typeface="Phetsarath OT" charset="0"/>
                <a:cs typeface="Phetsarath OT" charset="0"/>
              </a:rPr>
              <a:t> </a:t>
            </a:r>
            <a:r>
              <a:rPr lang="mr-IN" sz="2400" dirty="0" err="1">
                <a:latin typeface="Phetsarath OT" charset="0"/>
                <a:ea typeface="Phetsarath OT" charset="0"/>
                <a:cs typeface="Phetsarath OT" charset="0"/>
              </a:rPr>
              <a:t>ຕ້ອງການ</a:t>
            </a:r>
            <a:r>
              <a:rPr lang="mr-IN" sz="2400" dirty="0">
                <a:latin typeface="Phetsarath OT" charset="0"/>
                <a:ea typeface="Phetsarath OT" charset="0"/>
                <a:cs typeface="Phetsarath OT" charset="0"/>
              </a:rPr>
              <a:t> </a:t>
            </a:r>
            <a:r>
              <a:rPr lang="mr-IN" sz="2400" dirty="0" err="1">
                <a:latin typeface="Phetsarath OT" charset="0"/>
                <a:ea typeface="Phetsarath OT" charset="0"/>
                <a:cs typeface="Phetsarath OT" charset="0"/>
              </a:rPr>
              <a:t>ການດູແລ</a:t>
            </a:r>
            <a:r>
              <a:rPr lang="mr-IN" sz="2400" dirty="0">
                <a:latin typeface="Phetsarath OT" charset="0"/>
                <a:ea typeface="Phetsarath OT" charset="0"/>
                <a:cs typeface="Phetsarath OT" charset="0"/>
              </a:rPr>
              <a:t> </a:t>
            </a:r>
            <a:r>
              <a:rPr lang="mr-IN" sz="2400" dirty="0" err="1">
                <a:latin typeface="Phetsarath OT" charset="0"/>
                <a:ea typeface="Phetsarath OT" charset="0"/>
                <a:cs typeface="Phetsarath OT" charset="0"/>
              </a:rPr>
              <a:t>ເອົາໃຈໃສ</a:t>
            </a:r>
            <a:r>
              <a:rPr lang="mr-IN" sz="2400" dirty="0">
                <a:latin typeface="Phetsarath OT" charset="0"/>
                <a:ea typeface="Phetsarath OT" charset="0"/>
                <a:cs typeface="Phetsarath OT" charset="0"/>
              </a:rPr>
              <a:t>່ </a:t>
            </a:r>
            <a:r>
              <a:rPr lang="mr-IN" sz="2400" dirty="0" err="1">
                <a:latin typeface="Phetsarath OT" charset="0"/>
                <a:ea typeface="Phetsarath OT" charset="0"/>
                <a:cs typeface="Phetsarath OT" charset="0"/>
              </a:rPr>
              <a:t>ໃຫ້ຢູ່ໃນສະພາບທີ່ເໝາະສົມ</a:t>
            </a:r>
            <a:r>
              <a:rPr lang="mr-IN" sz="2400" dirty="0">
                <a:latin typeface="Phetsarath OT" charset="0"/>
                <a:ea typeface="Phetsarath OT" charset="0"/>
                <a:cs typeface="Phetsarath OT" charset="0"/>
              </a:rPr>
              <a:t> </a:t>
            </a:r>
            <a:r>
              <a:rPr lang="mr-IN" sz="2400" dirty="0" err="1">
                <a:latin typeface="Phetsarath OT" charset="0"/>
                <a:ea typeface="Phetsarath OT" charset="0"/>
                <a:cs typeface="Phetsarath OT" charset="0"/>
              </a:rPr>
              <a:t>ຈຶ່ງຈະໄດ້ຮັບຜົນຜະລິດທີ່ດີ</a:t>
            </a:r>
            <a:r>
              <a:rPr lang="en-US" sz="2400" dirty="0" err="1">
                <a:latin typeface="Phetsarath OT" charset="0"/>
                <a:ea typeface="Phetsarath OT" charset="0"/>
                <a:cs typeface="Phetsarath OT" charset="0"/>
              </a:rPr>
              <a:t>ເພື່ອພັດທະນາການກະເສດໃຫ້ສອດຄອ່ງກັບຍຸກສະໄໝ</a:t>
            </a:r>
            <a:r>
              <a:rPr lang="en-US" sz="2400" dirty="0">
                <a:latin typeface="Phetsarath OT" charset="0"/>
                <a:ea typeface="Phetsarath OT" charset="0"/>
                <a:cs typeface="Phetsarath OT" charset="0"/>
              </a:rPr>
              <a:t> </a:t>
            </a:r>
            <a:r>
              <a:rPr lang="en-US" sz="2400" dirty="0" err="1">
                <a:latin typeface="Phetsarath OT" charset="0"/>
                <a:ea typeface="Phetsarath OT" charset="0"/>
                <a:cs typeface="Phetsarath OT" charset="0"/>
              </a:rPr>
              <a:t>ຈຶ່ງເກີດແນວຄິດການປະຍຸກໃຊ</a:t>
            </a:r>
            <a:r>
              <a:rPr lang="en-US" sz="2400" dirty="0">
                <a:latin typeface="Phetsarath OT" charset="0"/>
                <a:ea typeface="Phetsarath OT" charset="0"/>
                <a:cs typeface="Phetsarath OT" charset="0"/>
              </a:rPr>
              <a:t>້ Internet of Things </a:t>
            </a:r>
            <a:r>
              <a:rPr lang="en-US" sz="2400" dirty="0" err="1">
                <a:latin typeface="Phetsarath OT" charset="0"/>
                <a:ea typeface="Phetsarath OT" charset="0"/>
                <a:cs typeface="Phetsarath OT" charset="0"/>
              </a:rPr>
              <a:t>ຊ່ວຍໃນການຈັດການປູກພືດ</a:t>
            </a:r>
            <a:r>
              <a:rPr lang="en-US" sz="2400" dirty="0">
                <a:latin typeface="Phetsarath OT" charset="0"/>
                <a:ea typeface="Phetsarath OT" charset="0"/>
                <a:cs typeface="Phetsarath OT" charset="0"/>
              </a:rPr>
              <a:t> </a:t>
            </a:r>
            <a:r>
              <a:rPr lang="en-US" sz="2400" dirty="0" err="1">
                <a:latin typeface="Phetsarath OT" charset="0"/>
                <a:ea typeface="Phetsarath OT" charset="0"/>
                <a:cs typeface="Phetsarath OT" charset="0"/>
              </a:rPr>
              <a:t>ເພື່ອລົດບັນຫາເລື່ອງຂອງແຮງງານ</a:t>
            </a:r>
            <a:r>
              <a:rPr lang="en-US" sz="2400" dirty="0">
                <a:latin typeface="Phetsarath OT" charset="0"/>
                <a:ea typeface="Phetsarath OT" charset="0"/>
                <a:cs typeface="Phetsarath OT" charset="0"/>
              </a:rPr>
              <a:t>, </a:t>
            </a:r>
            <a:r>
              <a:rPr lang="en-US" sz="2400" dirty="0" err="1">
                <a:latin typeface="Phetsarath OT" charset="0"/>
                <a:ea typeface="Phetsarath OT" charset="0"/>
                <a:cs typeface="Phetsarath OT" charset="0"/>
              </a:rPr>
              <a:t>ການໃຫ້ນ້ຳໃນການປູກ</a:t>
            </a:r>
            <a:br>
              <a:rPr lang="en-US" sz="2400" dirty="0">
                <a:latin typeface="Phetsarath OT" charset="0"/>
                <a:ea typeface="Phetsarath OT" charset="0"/>
                <a:cs typeface="Phetsarath OT" charset="0"/>
              </a:rPr>
            </a:br>
            <a:r>
              <a:rPr lang="en-US" sz="2400" dirty="0" err="1">
                <a:latin typeface="Phetsarath OT" charset="0"/>
                <a:ea typeface="Phetsarath OT" charset="0"/>
                <a:cs typeface="Phetsarath OT" charset="0"/>
              </a:rPr>
              <a:t>ໝາກເມລອນ</a:t>
            </a:r>
            <a:r>
              <a:rPr lang="en-US" sz="2400" dirty="0">
                <a:latin typeface="Phetsarath OT" charset="0"/>
                <a:ea typeface="Phetsarath OT" charset="0"/>
                <a:cs typeface="Phetsarath OT" charset="0"/>
              </a:rPr>
              <a:t> </a:t>
            </a:r>
            <a:r>
              <a:rPr lang="en-US" sz="2400" dirty="0" err="1">
                <a:latin typeface="Phetsarath OT" charset="0"/>
                <a:ea typeface="Phetsarath OT" charset="0"/>
                <a:cs typeface="Phetsarath OT" charset="0"/>
              </a:rPr>
              <a:t>ທີ່ຕ້ອງການນິຍົມບໍລິໂພກໃນປະຈູບັນ</a:t>
            </a:r>
            <a:endParaRPr lang="lo-LA" sz="2400" dirty="0">
              <a:latin typeface="Phetsarath OT" charset="0"/>
              <a:ea typeface="Phetsarath OT" charset="0"/>
              <a:cs typeface="Phetsarath O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54561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12873-36C0-4A88-BDD3-23B2636CEA6E}" type="slidenum">
              <a:rPr lang="en-US" smtClean="0"/>
              <a:t>30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755B631-D0C5-414B-B721-BDD3559BDF5E}"/>
              </a:ext>
            </a:extLst>
          </p:cNvPr>
          <p:cNvSpPr txBox="1">
            <a:spLocks/>
          </p:cNvSpPr>
          <p:nvPr/>
        </p:nvSpPr>
        <p:spPr>
          <a:xfrm>
            <a:off x="386443" y="193220"/>
            <a:ext cx="11517087" cy="1219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lo-LA" sz="3000" b="1" dirty="0">
                <a:solidFill>
                  <a:schemeClr val="tx1"/>
                </a:solidFill>
                <a:latin typeface="Phetsarath OT" pitchFamily="2" charset="0"/>
                <a:cs typeface="Phetsarath OT" pitchFamily="2" charset="0"/>
              </a:rPr>
              <a:t>3.1.</a:t>
            </a:r>
            <a:r>
              <a:rPr lang="en-US" sz="3000" b="1" dirty="0">
                <a:solidFill>
                  <a:schemeClr val="tx1"/>
                </a:solidFill>
                <a:latin typeface="Phetsarath OT" pitchFamily="2" charset="0"/>
                <a:cs typeface="Phetsarath OT" pitchFamily="2" charset="0"/>
              </a:rPr>
              <a:t>3</a:t>
            </a:r>
            <a:r>
              <a:rPr lang="lo-LA" sz="3000" b="1" dirty="0">
                <a:solidFill>
                  <a:schemeClr val="tx1"/>
                </a:solidFill>
                <a:latin typeface="Phetsarath OT" pitchFamily="2" charset="0"/>
                <a:cs typeface="Phetsarath OT" pitchFamily="2" charset="0"/>
              </a:rPr>
              <a:t> ການປູກໝາກແຕງເມລອນໃນການກະສິກໍາແບບໂຮງເຮືອນໂດຍການນຳໃຊ້ເຊັນເຊີວັດຄວາມຊຸ່ມເພື່ອຫົດນ້ຳແບບອັດຕະໂນມັດເຂົ້າຄວບຄຸມຄວາມຊຸ່ມຊື່ນໃນດິນ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CB86FFE-64D5-2148-88BA-2E4EC91609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4614" y="2056246"/>
            <a:ext cx="8072005" cy="4031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9784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12873-36C0-4A88-BDD3-23B2636CEA6E}" type="slidenum">
              <a:rPr lang="en-US" smtClean="0"/>
              <a:t>31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0CC3569-6926-5142-A421-2687BA0E13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0145" y="486789"/>
            <a:ext cx="11285023" cy="1143000"/>
          </a:xfrm>
        </p:spPr>
        <p:txBody>
          <a:bodyPr>
            <a:noAutofit/>
          </a:bodyPr>
          <a:lstStyle/>
          <a:p>
            <a:r>
              <a:rPr lang="lo-LA" sz="3000" b="1" dirty="0">
                <a:solidFill>
                  <a:schemeClr val="tx1"/>
                </a:solidFill>
                <a:latin typeface="Phetsarath OT" pitchFamily="2" charset="0"/>
                <a:cs typeface="Phetsarath OT" pitchFamily="2" charset="0"/>
              </a:rPr>
              <a:t>ລາຍວົງຈອນເກັບຂໍ້ມູນໂດຍການນຳໃຊ້ເຊັນເຊີວັດຄວາມຊຸ່ມເພື່ອຫົດນ້ຳແບບອັດຕະໂນມັດເຂົ້າຄວບຄຸມຄວາມຊຸ່ມຊື່ນໃນດິນ </a:t>
            </a:r>
            <a:endParaRPr lang="en-US" sz="2600" b="1" dirty="0">
              <a:solidFill>
                <a:schemeClr val="tx1"/>
              </a:solidFill>
              <a:latin typeface="Phetsarath OT" pitchFamily="2" charset="0"/>
              <a:cs typeface="Phetsarath OT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B8A3E0B-4718-2242-9ED4-20C740190EF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380627" y="1747769"/>
            <a:ext cx="6406352" cy="4484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9397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E373651-BAF4-FB45-A8DF-03AB607576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96633" y="-801353"/>
            <a:ext cx="3158511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A7B1A3A-2435-F94E-9900-29D68CB831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0215" y="772887"/>
            <a:ext cx="8229600" cy="1143000"/>
          </a:xfrm>
        </p:spPr>
        <p:txBody>
          <a:bodyPr>
            <a:noAutofit/>
          </a:bodyPr>
          <a:lstStyle/>
          <a:p>
            <a:r>
              <a:rPr lang="en-US" sz="3000" b="1" dirty="0" err="1">
                <a:solidFill>
                  <a:schemeClr val="accent1"/>
                </a:solidFill>
                <a:latin typeface="Phetsarath OT" pitchFamily="2" charset="0"/>
                <a:cs typeface="Phetsarath OT" pitchFamily="2" charset="0"/>
              </a:rPr>
              <a:t>ຮູບອຸປະກອນທີປະກອບຂຶ້ນໃນການທົດລອງ</a:t>
            </a:r>
            <a:br>
              <a:rPr lang="en-US" sz="3000" b="1" dirty="0">
                <a:solidFill>
                  <a:schemeClr val="accent1"/>
                </a:solidFill>
                <a:latin typeface="Phetsarath OT" pitchFamily="2" charset="0"/>
                <a:cs typeface="Phetsarath OT" pitchFamily="2" charset="0"/>
              </a:rPr>
            </a:br>
            <a:endParaRPr lang="en-US" sz="2600" b="1" dirty="0">
              <a:latin typeface="Phetsarath OT" pitchFamily="2" charset="0"/>
              <a:cs typeface="Phetsarath OT" pitchFamily="2" charset="0"/>
            </a:endParaRPr>
          </a:p>
        </p:txBody>
      </p:sp>
      <p:pic>
        <p:nvPicPr>
          <p:cNvPr id="6" name="Picture 5" descr="https://scontent.fvte3-1.fna.fbcdn.net/v/t1.15752-9/37590271_1073431082832482_8617997470225399808_n.jpg?_nc_cat=0&amp;oh=380a4d903f011fce8b1dab113c05419a&amp;oe=5BDF9301">
            <a:extLst>
              <a:ext uri="{FF2B5EF4-FFF2-40B4-BE49-F238E27FC236}">
                <a16:creationId xmlns:a16="http://schemas.microsoft.com/office/drawing/2014/main" id="{3A4425E3-D640-464B-8BC1-5821942F599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3050440" y="1036771"/>
            <a:ext cx="4469149" cy="6132787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46237D25-8A98-C44F-A709-EC1AA11E05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60" y="6459787"/>
            <a:ext cx="1312025" cy="365125"/>
          </a:xfrm>
        </p:spPr>
        <p:txBody>
          <a:bodyPr/>
          <a:lstStyle/>
          <a:p>
            <a:fld id="{16512873-36C0-4A88-BDD3-23B2636CEA6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5714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91108A-F177-4449-A8B9-AC23F16805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lo-LA" sz="3600" dirty="0">
                <a:latin typeface="Phetsarath OT" panose="02000500000000020004" pitchFamily="2" charset="0"/>
                <a:cs typeface="Phetsarath OT" panose="02000500000000020004" pitchFamily="2" charset="0"/>
              </a:rPr>
              <a:t>ພາບລວມຂອງລະບົບຊອບແວວ</a:t>
            </a:r>
            <a:endParaRPr lang="en-US" sz="3600" dirty="0">
              <a:latin typeface="Phetsarath OT" panose="02000500000000020004" pitchFamily="2" charset="0"/>
              <a:cs typeface="Phetsarath OT" panose="02000500000000020004" pitchFamily="2" charset="0"/>
            </a:endParaRPr>
          </a:p>
        </p:txBody>
      </p:sp>
      <p:pic>
        <p:nvPicPr>
          <p:cNvPr id="3" name="Picture 2" descr="../../../../Documents/overview%20(1).png">
            <a:extLst>
              <a:ext uri="{FF2B5EF4-FFF2-40B4-BE49-F238E27FC236}">
                <a16:creationId xmlns:a16="http://schemas.microsoft.com/office/drawing/2014/main" id="{3C14C58C-695A-1D40-91E3-9EAD883ADB6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3907" y="2199640"/>
            <a:ext cx="7970695" cy="2818131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5ACBA082-8684-6041-94E7-C20BD5A995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60" y="6459787"/>
            <a:ext cx="1312025" cy="365125"/>
          </a:xfrm>
        </p:spPr>
        <p:txBody>
          <a:bodyPr/>
          <a:lstStyle/>
          <a:p>
            <a:fld id="{16512873-36C0-4A88-BDD3-23B2636CEA6E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13435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991D1-ADD6-344E-8940-571D6570F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dirty="0">
                <a:latin typeface="Phetsarath OT" panose="02000500000000020004" pitchFamily="2" charset="0"/>
                <a:cs typeface="Phetsarath OT" panose="02000500000000020004" pitchFamily="2" charset="0"/>
              </a:rPr>
              <a:t>3</a:t>
            </a:r>
            <a:r>
              <a:rPr lang="th-TH" sz="2800" b="1" dirty="0">
                <a:latin typeface="Phetsarath OT" panose="02000500000000020004" pitchFamily="2" charset="0"/>
                <a:cs typeface="Phetsarath OT" panose="02000500000000020004" pitchFamily="2" charset="0"/>
              </a:rPr>
              <a:t>.</a:t>
            </a:r>
            <a:r>
              <a:rPr lang="en-US" sz="2800" b="1" dirty="0">
                <a:latin typeface="Phetsarath OT" panose="02000500000000020004" pitchFamily="2" charset="0"/>
                <a:cs typeface="Phetsarath OT" panose="02000500000000020004" pitchFamily="2" charset="0"/>
              </a:rPr>
              <a:t>2</a:t>
            </a:r>
            <a:r>
              <a:rPr lang="th-TH" sz="2800" b="1" dirty="0">
                <a:latin typeface="Phetsarath OT" panose="02000500000000020004" pitchFamily="2" charset="0"/>
                <a:cs typeface="Phetsarath OT" panose="02000500000000020004" pitchFamily="2" charset="0"/>
              </a:rPr>
              <a:t> </a:t>
            </a:r>
            <a:r>
              <a:rPr lang="en-US" sz="2800" b="1" dirty="0" err="1">
                <a:latin typeface="Phetsarath OT" panose="02000500000000020004" pitchFamily="2" charset="0"/>
                <a:cs typeface="Phetsarath OT" panose="02000500000000020004" pitchFamily="2" charset="0"/>
              </a:rPr>
              <a:t>ຂໍ້ມູນ</a:t>
            </a:r>
            <a:r>
              <a:rPr lang="en-US" sz="2800" b="1" dirty="0">
                <a:latin typeface="Phetsarath OT" panose="02000500000000020004" pitchFamily="2" charset="0"/>
                <a:cs typeface="Phetsarath OT" panose="02000500000000020004" pitchFamily="2" charset="0"/>
              </a:rPr>
              <a:t> </a:t>
            </a:r>
            <a:r>
              <a:rPr lang="en-US" sz="2800" b="1" dirty="0" err="1">
                <a:latin typeface="Phetsarath OT" panose="02000500000000020004" pitchFamily="2" charset="0"/>
                <a:cs typeface="Phetsarath OT" panose="02000500000000020004" pitchFamily="2" charset="0"/>
              </a:rPr>
              <a:t>ແລະ</a:t>
            </a:r>
            <a:r>
              <a:rPr lang="en-US" sz="2800" b="1" dirty="0">
                <a:latin typeface="Phetsarath OT" panose="02000500000000020004" pitchFamily="2" charset="0"/>
                <a:cs typeface="Phetsarath OT" panose="02000500000000020004" pitchFamily="2" charset="0"/>
              </a:rPr>
              <a:t> </a:t>
            </a:r>
            <a:r>
              <a:rPr lang="en-US" sz="2800" b="1" dirty="0" err="1">
                <a:latin typeface="Phetsarath OT" panose="02000500000000020004" pitchFamily="2" charset="0"/>
                <a:cs typeface="Phetsarath OT" panose="02000500000000020004" pitchFamily="2" charset="0"/>
              </a:rPr>
              <a:t>ວີທີເກັບກຳຂໍ້ມູນ</a:t>
            </a:r>
            <a:r>
              <a:rPr lang="en-US" sz="2800" b="1" dirty="0">
                <a:latin typeface="Phetsarath OT" panose="02000500000000020004" pitchFamily="2" charset="0"/>
                <a:cs typeface="Phetsarath OT" panose="02000500000000020004" pitchFamily="2" charset="0"/>
              </a:rPr>
              <a:t> </a:t>
            </a:r>
            <a:r>
              <a:rPr lang="en-US" sz="2800" b="1" dirty="0" err="1">
                <a:latin typeface="Phetsarath OT" panose="02000500000000020004" pitchFamily="2" charset="0"/>
                <a:cs typeface="Phetsarath OT" panose="02000500000000020004" pitchFamily="2" charset="0"/>
              </a:rPr>
              <a:t>ເຄື່ອງມືທີ່ໃຊ້ໃນການເກັບກຳຂໍ້ມູນ</a:t>
            </a:r>
            <a:endParaRPr lang="en-US" sz="2800" dirty="0">
              <a:latin typeface="Phetsarath OT" panose="02000500000000020004" pitchFamily="2" charset="0"/>
              <a:cs typeface="Phetsarath OT" panose="02000500000000020004" pitchFamily="2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D16D2BA-6A6E-5542-8F04-804BBC5C11D7}"/>
              </a:ext>
            </a:extLst>
          </p:cNvPr>
          <p:cNvSpPr/>
          <p:nvPr/>
        </p:nvSpPr>
        <p:spPr>
          <a:xfrm>
            <a:off x="865315" y="1801588"/>
            <a:ext cx="10853157" cy="39241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44" indent="-285744" algn="thaiDist">
              <a:lnSpc>
                <a:spcPct val="150000"/>
              </a:lnSpc>
              <a:buFont typeface="Courier New" pitchFamily="49" charset="0"/>
              <a:buChar char="o"/>
            </a:pPr>
            <a:r>
              <a:rPr lang="lo-LA" sz="2400" dirty="0">
                <a:latin typeface="Phetsarath OT" pitchFamily="2" charset="0"/>
                <a:cs typeface="Phetsarath OT" pitchFamily="2" charset="0"/>
              </a:rPr>
              <a:t>ມີການເກັບຂໍ້ມູນການຈະເລີນເຕີບໂຕທຸກໆອາທິດໂດຍການຈົດບັນທຶກຈຳນວນຂໍ້, ຈຳນວນໃບ, ຈຳນວນດອກ ແລະ ຈຳນວນໝາກ ດ້ວຍການນັບຕົວຈິງ.  ສ່ວນການເກັບ ຂໍ້ມູນ ລວງສູງແມ່ນໃຊ້ໄມ້ແມັດໃນການວັດແທກ.</a:t>
            </a:r>
            <a:endParaRPr lang="en-US" sz="2400" dirty="0">
              <a:latin typeface="Phetsarath OT" pitchFamily="2" charset="0"/>
              <a:cs typeface="Phetsarath OT" pitchFamily="2" charset="0"/>
            </a:endParaRPr>
          </a:p>
          <a:p>
            <a:pPr marL="285744" indent="-285744" algn="thaiDist">
              <a:lnSpc>
                <a:spcPct val="150000"/>
              </a:lnSpc>
              <a:buFont typeface="Courier New" pitchFamily="49" charset="0"/>
              <a:buChar char="o"/>
            </a:pPr>
            <a:r>
              <a:rPr lang="lo-LA" sz="2400" dirty="0">
                <a:latin typeface="Phetsarath OT" pitchFamily="2" charset="0"/>
                <a:cs typeface="Phetsarath OT" pitchFamily="2" charset="0"/>
              </a:rPr>
              <a:t>ການເກັບຂໍ້ສະພາບແວດລ້ອມເຊັ່ນ ອຸ່ນຫະພູມ, ຄວາມຊຸ່ມໃນດິນ, ຄວາມຊຸ່ມໃນ ອາກາດ ແມ່ນນຳໃຊ້ອຸປະກອນ </a:t>
            </a:r>
            <a:r>
              <a:rPr lang="en-US" sz="2400" dirty="0">
                <a:latin typeface="Phetsarath OT" pitchFamily="2" charset="0"/>
                <a:cs typeface="Phetsarath OT" pitchFamily="2" charset="0"/>
              </a:rPr>
              <a:t>IoT </a:t>
            </a:r>
            <a:r>
              <a:rPr lang="lo-LA" sz="2400" dirty="0">
                <a:latin typeface="Phetsarath OT" pitchFamily="2" charset="0"/>
                <a:cs typeface="Phetsarath OT" pitchFamily="2" charset="0"/>
              </a:rPr>
              <a:t>ເປັນເຄືຶ່ອງມືເພື່ອເກັບຂໍ້ມູນແລ້ວບັນທຶກລົງ ໃນຖານຂໍ້ມູນ ທຸກໆ 15 ນາທີ.</a:t>
            </a:r>
          </a:p>
          <a:p>
            <a:pPr marL="285744" indent="-285744" algn="thaiDist">
              <a:lnSpc>
                <a:spcPct val="150000"/>
              </a:lnSpc>
              <a:buFont typeface="Courier New" pitchFamily="49" charset="0"/>
              <a:buChar char="o"/>
            </a:pPr>
            <a:r>
              <a:rPr lang="lo-LA" sz="2400" dirty="0">
                <a:latin typeface="Phetsarath OT" pitchFamily="2" charset="0"/>
                <a:cs typeface="Phetsarath OT" pitchFamily="2" charset="0"/>
              </a:rPr>
              <a:t>ການເກັບຂໍ້ມູນປະລິມານການນໍາໃຊ້ນໍ້າແມ່ນໃຊ້ອຸປະກອນ </a:t>
            </a:r>
            <a:r>
              <a:rPr lang="en-US" sz="2400" dirty="0">
                <a:latin typeface="Phetsarath OT" pitchFamily="2" charset="0"/>
                <a:cs typeface="Phetsarath OT" pitchFamily="2" charset="0"/>
              </a:rPr>
              <a:t>IoT </a:t>
            </a:r>
            <a:r>
              <a:rPr lang="lo-LA" sz="2400" dirty="0">
                <a:latin typeface="Phetsarath OT" pitchFamily="2" charset="0"/>
                <a:cs typeface="Phetsarath OT" pitchFamily="2" charset="0"/>
              </a:rPr>
              <a:t>ເປັນເຄືຶ່ອງມື ເພື່ອ ເກັບຂໍ້ມູນ ແລ້ວບັນທຶກລົງໃນຖານຂໍ້ມູນ ທຸກໆ 15 ນາທີ </a:t>
            </a:r>
          </a:p>
        </p:txBody>
      </p:sp>
    </p:spTree>
    <p:extLst>
      <p:ext uri="{BB962C8B-B14F-4D97-AF65-F5344CB8AC3E}">
        <p14:creationId xmlns:p14="http://schemas.microsoft.com/office/powerpoint/2010/main" val="25357309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991D1-ADD6-344E-8940-571D6570F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lo-LA" sz="2800" b="1" dirty="0">
                <a:latin typeface="Phetsarath OT" panose="02000500000000020004" pitchFamily="2" charset="0"/>
                <a:cs typeface="Phetsarath OT" panose="02000500000000020004" pitchFamily="2" charset="0"/>
              </a:rPr>
              <a:t>3.3 ການວິເຄາະຂໍ້ມູນ ແລະ ການຕີຄວາມໝາຍ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D16D2BA-6A6E-5542-8F04-804BBC5C11D7}"/>
              </a:ext>
            </a:extLst>
          </p:cNvPr>
          <p:cNvSpPr/>
          <p:nvPr/>
        </p:nvSpPr>
        <p:spPr>
          <a:xfrm>
            <a:off x="865315" y="1801586"/>
            <a:ext cx="10853157" cy="28161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44" indent="-285744" algn="thaiDist">
              <a:lnSpc>
                <a:spcPct val="150000"/>
              </a:lnSpc>
              <a:buFont typeface="Courier New" pitchFamily="49" charset="0"/>
              <a:buChar char="o"/>
            </a:pPr>
            <a:r>
              <a:rPr lang="lo-LA" sz="2400" dirty="0">
                <a:latin typeface="Phetsarath OT" pitchFamily="2" charset="0"/>
                <a:cs typeface="Phetsarath OT" pitchFamily="2" charset="0"/>
              </a:rPr>
              <a:t>ສ້າງເກນວັດການຈະເລີນເຕີບໃຫ່ຍຄື ເອົາຄ່າຫຼາຍສຸດຂອງຈຳນວນຂໍ້, ໃບ, ລວງສູງ, ດອກ, ຫມາກ ແລະ ປະລິມານນໍ້າທີ່ໃຊ້ທີຫຼາຍທີ່ສຸດຄິດເປັນ 100%, ຄ່າຄວາມຊຸ່ມໃນດິນແມ່ນເອົາຄ່າ 1023 ຄິດເປັນ 100% ເພື່ອເປັນເກນຄິດໄລ່ຄ່າເປີເຊັນ</a:t>
            </a:r>
            <a:endParaRPr lang="en-US" sz="2400" dirty="0">
              <a:latin typeface="Phetsarath OT" pitchFamily="2" charset="0"/>
              <a:cs typeface="Phetsarath OT" pitchFamily="2" charset="0"/>
            </a:endParaRPr>
          </a:p>
          <a:p>
            <a:pPr marL="285744" indent="-285744" algn="thaiDist">
              <a:lnSpc>
                <a:spcPct val="150000"/>
              </a:lnSpc>
              <a:buFont typeface="Courier New" pitchFamily="49" charset="0"/>
              <a:buChar char="o"/>
            </a:pPr>
            <a:r>
              <a:rPr lang="lo-LA" sz="2400" dirty="0">
                <a:latin typeface="Phetsarath OT" pitchFamily="2" charset="0"/>
                <a:cs typeface="Phetsarath OT" pitchFamily="2" charset="0"/>
              </a:rPr>
              <a:t>ຄ່າທີ່ໄດ້ຈາກຄິດໄລ່ຄ່າສະເລ່ຍແຕ່ລະດ້ານທັງສາມແບບເອົາໄປປຽບທຽບກັນໂດຍແບບທີ່ມີຄ່າສະເລ່ຍຫຼາຍສຸດເປັນແບບທີ່ໄດ້ຮັບຜົນດີທີ່ສຸດຮອງລົງມາຕາມລຳດັບ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094BC02D-7973-DC47-B2BA-96F937DF8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60" y="6459787"/>
            <a:ext cx="1312025" cy="365125"/>
          </a:xfrm>
        </p:spPr>
        <p:txBody>
          <a:bodyPr/>
          <a:lstStyle/>
          <a:p>
            <a:fld id="{16512873-36C0-4A88-BDD3-23B2636CEA6E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4424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991D1-ADD6-344E-8940-571D6570F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lo-LA" sz="2800" b="1" dirty="0">
                <a:latin typeface="Phetsarath OT" panose="02000500000000020004" pitchFamily="2" charset="0"/>
                <a:cs typeface="Phetsarath OT" panose="02000500000000020004" pitchFamily="2" charset="0"/>
              </a:rPr>
              <a:t>3.3 ການວິເຄາະຂໍ້ມູນ ແລະ ການຕີຄວາມໝາຍ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D16D2BA-6A6E-5542-8F04-804BBC5C11D7}"/>
              </a:ext>
            </a:extLst>
          </p:cNvPr>
          <p:cNvSpPr/>
          <p:nvPr/>
        </p:nvSpPr>
        <p:spPr>
          <a:xfrm>
            <a:off x="865315" y="1801586"/>
            <a:ext cx="10853157" cy="39241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44" indent="-285744" algn="thaiDist">
              <a:lnSpc>
                <a:spcPct val="150000"/>
              </a:lnSpc>
              <a:buFont typeface="Courier New" pitchFamily="49" charset="0"/>
              <a:buChar char="o"/>
            </a:pPr>
            <a:r>
              <a:rPr lang="lo-LA" sz="2400" dirty="0">
                <a:latin typeface="Phetsarath OT" pitchFamily="2" charset="0"/>
                <a:cs typeface="Phetsarath OT" pitchFamily="2" charset="0"/>
              </a:rPr>
              <a:t>ການໃຫ້ຄະແນນເພື່ອໃຫ້ມີຄວາມຊັດເຈນຍິ່ງຂຶ້ນດັ່ງນີ້: ຄະແນນເຕັມແມ່ນ 3 </a:t>
            </a:r>
            <a:r>
              <a:rPr lang="en-US" sz="2400" dirty="0" err="1">
                <a:latin typeface="Phetsarath OT" pitchFamily="2" charset="0"/>
                <a:cs typeface="Phetsarath OT" pitchFamily="2" charset="0"/>
              </a:rPr>
              <a:t>ຄະແນນ</a:t>
            </a:r>
            <a:endParaRPr lang="en-US" sz="2400" dirty="0">
              <a:latin typeface="Phetsarath OT" pitchFamily="2" charset="0"/>
              <a:cs typeface="Phetsarath OT" pitchFamily="2" charset="0"/>
            </a:endParaRPr>
          </a:p>
          <a:p>
            <a:pPr marL="1200121" lvl="2" indent="-285744" algn="thaiDist">
              <a:lnSpc>
                <a:spcPct val="150000"/>
              </a:lnSpc>
              <a:buFont typeface="Courier New" pitchFamily="49" charset="0"/>
              <a:buChar char="o"/>
            </a:pPr>
            <a:r>
              <a:rPr lang="lo-LA" sz="2400" dirty="0">
                <a:latin typeface="Phetsarath OT" pitchFamily="2" charset="0"/>
                <a:cs typeface="Phetsarath OT" pitchFamily="2" charset="0"/>
              </a:rPr>
              <a:t>ຄ່າສະເລ່ຍ</a:t>
            </a:r>
            <a:r>
              <a:rPr lang="en-US" sz="2400" dirty="0">
                <a:latin typeface="Phetsarath OT" pitchFamily="2" charset="0"/>
                <a:cs typeface="Phetsarath OT" pitchFamily="2" charset="0"/>
              </a:rPr>
              <a:t> </a:t>
            </a:r>
            <a:r>
              <a:rPr lang="lo-LA" sz="2400" dirty="0">
                <a:latin typeface="Phetsarath OT" pitchFamily="2" charset="0"/>
                <a:cs typeface="Phetsarath OT" pitchFamily="2" charset="0"/>
              </a:rPr>
              <a:t>ໜ້ອຍສຸດຈັດເປັນ ຄະແນນ 1</a:t>
            </a:r>
          </a:p>
          <a:p>
            <a:pPr marL="1200121" lvl="2" indent="-285744" algn="thaiDist">
              <a:lnSpc>
                <a:spcPct val="150000"/>
              </a:lnSpc>
              <a:buFont typeface="Courier New" pitchFamily="49" charset="0"/>
              <a:buChar char="o"/>
            </a:pPr>
            <a:r>
              <a:rPr lang="lo-LA" sz="2400" dirty="0">
                <a:latin typeface="Phetsarath OT" pitchFamily="2" charset="0"/>
                <a:cs typeface="Phetsarath OT" pitchFamily="2" charset="0"/>
              </a:rPr>
              <a:t>ຄ່າສະເລ່ຍ ປານກາງຈັດເປັນ</a:t>
            </a:r>
            <a:r>
              <a:rPr lang="en-US" sz="2400" dirty="0">
                <a:latin typeface="Phetsarath OT" pitchFamily="2" charset="0"/>
                <a:cs typeface="Phetsarath OT" pitchFamily="2" charset="0"/>
              </a:rPr>
              <a:t> </a:t>
            </a:r>
            <a:r>
              <a:rPr lang="lo-LA" sz="2400" dirty="0">
                <a:latin typeface="Phetsarath OT" pitchFamily="2" charset="0"/>
                <a:cs typeface="Phetsarath OT" pitchFamily="2" charset="0"/>
              </a:rPr>
              <a:t>ຄະແນນ 2 </a:t>
            </a:r>
          </a:p>
          <a:p>
            <a:pPr marL="1200121" lvl="2" indent="-285744" algn="thaiDist">
              <a:lnSpc>
                <a:spcPct val="150000"/>
              </a:lnSpc>
              <a:buFont typeface="Courier New" pitchFamily="49" charset="0"/>
              <a:buChar char="o"/>
            </a:pPr>
            <a:r>
              <a:rPr lang="lo-LA" sz="2400" dirty="0">
                <a:latin typeface="Phetsarath OT" pitchFamily="2" charset="0"/>
                <a:cs typeface="Phetsarath OT" pitchFamily="2" charset="0"/>
              </a:rPr>
              <a:t>ຄ່າສະເລ່ຍ</a:t>
            </a:r>
            <a:r>
              <a:rPr lang="en-US" sz="2400" dirty="0">
                <a:latin typeface="Phetsarath OT" pitchFamily="2" charset="0"/>
                <a:cs typeface="Phetsarath OT" pitchFamily="2" charset="0"/>
              </a:rPr>
              <a:t> </a:t>
            </a:r>
            <a:r>
              <a:rPr lang="lo-LA" sz="2400" dirty="0">
                <a:latin typeface="Phetsarath OT" pitchFamily="2" charset="0"/>
                <a:cs typeface="Phetsarath OT" pitchFamily="2" charset="0"/>
              </a:rPr>
              <a:t>ຫຼາຍສຸດຈັດເປັນ</a:t>
            </a:r>
            <a:r>
              <a:rPr lang="en-US" sz="2400" dirty="0">
                <a:latin typeface="Phetsarath OT" pitchFamily="2" charset="0"/>
                <a:cs typeface="Phetsarath OT" pitchFamily="2" charset="0"/>
              </a:rPr>
              <a:t> </a:t>
            </a:r>
            <a:r>
              <a:rPr lang="lo-LA" sz="2400" dirty="0">
                <a:latin typeface="Phetsarath OT" pitchFamily="2" charset="0"/>
                <a:cs typeface="Phetsarath OT" pitchFamily="2" charset="0"/>
              </a:rPr>
              <a:t>ຄະແນນ 3 </a:t>
            </a:r>
          </a:p>
          <a:p>
            <a:pPr marL="285744" indent="-285744" algn="thaiDist">
              <a:lnSpc>
                <a:spcPct val="150000"/>
              </a:lnSpc>
              <a:buFont typeface="Courier New" pitchFamily="49" charset="0"/>
              <a:buChar char="o"/>
            </a:pPr>
            <a:r>
              <a:rPr lang="lo-LA" sz="2400" dirty="0">
                <a:latin typeface="Phetsarath OT" pitchFamily="2" charset="0"/>
                <a:cs typeface="Phetsarath OT" pitchFamily="2" charset="0"/>
              </a:rPr>
              <a:t>ຕາມລໍາດັບ ແລ້ວສະຫຼຸບຜົນລວມຄະແນນທັງຫມົດໃນແຕ່ລະແບບ ແບບທີ່ມີຜົນລວມຄະແນນຫຼາຍສຸດຈະຖືກຈັດເປັນແບບດີທີ່ສຸດ</a:t>
            </a:r>
          </a:p>
          <a:p>
            <a:pPr marL="285744" indent="-285744" algn="thaiDist">
              <a:lnSpc>
                <a:spcPct val="150000"/>
              </a:lnSpc>
              <a:buFont typeface="Courier New" pitchFamily="49" charset="0"/>
              <a:buChar char="o"/>
            </a:pPr>
            <a:endParaRPr lang="lo-LA" sz="2400" dirty="0">
              <a:latin typeface="Phetsarath OT" pitchFamily="2" charset="0"/>
              <a:cs typeface="Phetsarath OT" pitchFamily="2" charset="0"/>
            </a:endParaRP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A3399865-347C-D849-A4C9-C600D58FF1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60" y="6459787"/>
            <a:ext cx="1312025" cy="365125"/>
          </a:xfrm>
        </p:spPr>
        <p:txBody>
          <a:bodyPr/>
          <a:lstStyle/>
          <a:p>
            <a:fld id="{16512873-36C0-4A88-BDD3-23B2636CEA6E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83407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991D1-ADD6-344E-8940-571D6570F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dirty="0">
                <a:latin typeface="Phetsarath OT" panose="02000500000000020004" pitchFamily="2" charset="0"/>
                <a:cs typeface="Phetsarath OT" panose="02000500000000020004" pitchFamily="2" charset="0"/>
              </a:rPr>
              <a:t>3</a:t>
            </a:r>
            <a:r>
              <a:rPr lang="th-TH" sz="2800" b="1" dirty="0">
                <a:latin typeface="Phetsarath OT" panose="02000500000000020004" pitchFamily="2" charset="0"/>
                <a:cs typeface="Phetsarath OT" panose="02000500000000020004" pitchFamily="2" charset="0"/>
              </a:rPr>
              <a:t>.</a:t>
            </a:r>
            <a:r>
              <a:rPr lang="en-US" sz="2800" b="1" dirty="0">
                <a:latin typeface="Phetsarath OT" panose="02000500000000020004" pitchFamily="2" charset="0"/>
                <a:cs typeface="Phetsarath OT" panose="02000500000000020004" pitchFamily="2" charset="0"/>
              </a:rPr>
              <a:t>4</a:t>
            </a:r>
            <a:r>
              <a:rPr lang="th-TH" sz="2800" b="1" dirty="0">
                <a:latin typeface="Phetsarath OT" panose="02000500000000020004" pitchFamily="2" charset="0"/>
                <a:cs typeface="Phetsarath OT" panose="02000500000000020004" pitchFamily="2" charset="0"/>
              </a:rPr>
              <a:t> </a:t>
            </a:r>
            <a:r>
              <a:rPr lang="en-US" sz="2800" b="1" dirty="0" err="1">
                <a:latin typeface="Phetsarath OT" panose="02000500000000020004" pitchFamily="2" charset="0"/>
                <a:cs typeface="Phetsarath OT" panose="02000500000000020004" pitchFamily="2" charset="0"/>
              </a:rPr>
              <a:t>ການເກັບກຳຂໍ້ມູນ</a:t>
            </a:r>
            <a:endParaRPr lang="en-US" sz="2800" dirty="0">
              <a:latin typeface="Phetsarath OT" panose="02000500000000020004" pitchFamily="2" charset="0"/>
              <a:cs typeface="Phetsarath OT" panose="020005000000000200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7BB615-FCAE-6448-99FE-E4FED9D68B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0783" y="1855402"/>
            <a:ext cx="8348191" cy="4290897"/>
          </a:xfrm>
          <a:prstGeom prst="rect">
            <a:avLst/>
          </a:prstGeom>
        </p:spPr>
      </p:pic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502E67E2-9044-B748-9EFE-3E0E27370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60" y="6459787"/>
            <a:ext cx="1312025" cy="365125"/>
          </a:xfrm>
        </p:spPr>
        <p:txBody>
          <a:bodyPr/>
          <a:lstStyle/>
          <a:p>
            <a:fld id="{16512873-36C0-4A88-BDD3-23B2636CEA6E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09275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991D1-ADD6-344E-8940-571D6570F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dirty="0">
                <a:latin typeface="Phetsarath OT" panose="02000500000000020004" pitchFamily="2" charset="0"/>
                <a:cs typeface="Phetsarath OT" panose="02000500000000020004" pitchFamily="2" charset="0"/>
              </a:rPr>
              <a:t>3</a:t>
            </a:r>
            <a:r>
              <a:rPr lang="th-TH" sz="2800" b="1" dirty="0">
                <a:latin typeface="Phetsarath OT" panose="02000500000000020004" pitchFamily="2" charset="0"/>
                <a:cs typeface="Phetsarath OT" panose="02000500000000020004" pitchFamily="2" charset="0"/>
              </a:rPr>
              <a:t>.</a:t>
            </a:r>
            <a:r>
              <a:rPr lang="en-US" sz="2800" b="1" dirty="0">
                <a:latin typeface="Phetsarath OT" panose="02000500000000020004" pitchFamily="2" charset="0"/>
                <a:cs typeface="Phetsarath OT" panose="02000500000000020004" pitchFamily="2" charset="0"/>
              </a:rPr>
              <a:t>5</a:t>
            </a:r>
            <a:r>
              <a:rPr lang="th-TH" sz="2800" b="1" dirty="0">
                <a:latin typeface="Phetsarath OT" panose="02000500000000020004" pitchFamily="2" charset="0"/>
                <a:cs typeface="Phetsarath OT" panose="02000500000000020004" pitchFamily="2" charset="0"/>
              </a:rPr>
              <a:t> </a:t>
            </a:r>
            <a:r>
              <a:rPr lang="lo-LA" sz="2800" b="1" dirty="0">
                <a:latin typeface="Phetsarath OT" panose="02000500000000020004" pitchFamily="2" charset="0"/>
                <a:cs typeface="Phetsarath OT" panose="02000500000000020004" pitchFamily="2" charset="0"/>
              </a:rPr>
              <a:t>ການວິເຄາະຂໍ້ມູນ ແລະ ການຕີຄວາມໝາຍ</a:t>
            </a:r>
            <a:endParaRPr lang="en-US" sz="2800" dirty="0">
              <a:latin typeface="Phetsarath OT" panose="02000500000000020004" pitchFamily="2" charset="0"/>
              <a:cs typeface="Phetsarath OT" panose="02000500000000020004" pitchFamily="2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A40128E-F88B-494E-B2DC-D50339FEA28B}"/>
              </a:ext>
            </a:extLst>
          </p:cNvPr>
          <p:cNvSpPr/>
          <p:nvPr/>
        </p:nvSpPr>
        <p:spPr>
          <a:xfrm>
            <a:off x="1096963" y="1882517"/>
            <a:ext cx="1121036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err="1">
                <a:latin typeface="Phetsarath OT" panose="02000500000000020004" pitchFamily="2" charset="0"/>
                <a:cs typeface="Phetsarath OT" panose="02000500000000020004" pitchFamily="2" charset="0"/>
              </a:rPr>
              <a:t>ຕົວຢ່າງ</a:t>
            </a:r>
            <a:r>
              <a:rPr lang="lo-LA" sz="2000" dirty="0">
                <a:latin typeface="Phetsarath OT" panose="02000500000000020004" pitchFamily="2" charset="0"/>
                <a:cs typeface="Phetsarath OT" panose="02000500000000020004" pitchFamily="2" charset="0"/>
              </a:rPr>
              <a:t>ການປຽບທຽບອັດຕາສ່ວນຈຳນວນຂໍ້ ຂອງຜົນທົດລອງໝາກແຕງເມລອນໃນການກະສິກໍາແບບໂຮງເຮືອນທັງສາມແບບ</a:t>
            </a:r>
            <a:endParaRPr lang="en-US" sz="200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5A295FE-2C44-3545-9956-5F5A9D6E80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6493201"/>
              </p:ext>
            </p:extLst>
          </p:nvPr>
        </p:nvGraphicFramePr>
        <p:xfrm>
          <a:off x="1096963" y="2427783"/>
          <a:ext cx="10058400" cy="3589958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3056353">
                  <a:extLst>
                    <a:ext uri="{9D8B030D-6E8A-4147-A177-3AD203B41FA5}">
                      <a16:colId xmlns:a16="http://schemas.microsoft.com/office/drawing/2014/main" val="2811056645"/>
                    </a:ext>
                  </a:extLst>
                </a:gridCol>
                <a:gridCol w="655939">
                  <a:extLst>
                    <a:ext uri="{9D8B030D-6E8A-4147-A177-3AD203B41FA5}">
                      <a16:colId xmlns:a16="http://schemas.microsoft.com/office/drawing/2014/main" val="3700100038"/>
                    </a:ext>
                  </a:extLst>
                </a:gridCol>
                <a:gridCol w="655939">
                  <a:extLst>
                    <a:ext uri="{9D8B030D-6E8A-4147-A177-3AD203B41FA5}">
                      <a16:colId xmlns:a16="http://schemas.microsoft.com/office/drawing/2014/main" val="2200174945"/>
                    </a:ext>
                  </a:extLst>
                </a:gridCol>
                <a:gridCol w="655939">
                  <a:extLst>
                    <a:ext uri="{9D8B030D-6E8A-4147-A177-3AD203B41FA5}">
                      <a16:colId xmlns:a16="http://schemas.microsoft.com/office/drawing/2014/main" val="3430131416"/>
                    </a:ext>
                  </a:extLst>
                </a:gridCol>
                <a:gridCol w="655939">
                  <a:extLst>
                    <a:ext uri="{9D8B030D-6E8A-4147-A177-3AD203B41FA5}">
                      <a16:colId xmlns:a16="http://schemas.microsoft.com/office/drawing/2014/main" val="191634059"/>
                    </a:ext>
                  </a:extLst>
                </a:gridCol>
                <a:gridCol w="655939">
                  <a:extLst>
                    <a:ext uri="{9D8B030D-6E8A-4147-A177-3AD203B41FA5}">
                      <a16:colId xmlns:a16="http://schemas.microsoft.com/office/drawing/2014/main" val="1790076632"/>
                    </a:ext>
                  </a:extLst>
                </a:gridCol>
                <a:gridCol w="665999">
                  <a:extLst>
                    <a:ext uri="{9D8B030D-6E8A-4147-A177-3AD203B41FA5}">
                      <a16:colId xmlns:a16="http://schemas.microsoft.com/office/drawing/2014/main" val="2266451595"/>
                    </a:ext>
                  </a:extLst>
                </a:gridCol>
                <a:gridCol w="647891">
                  <a:extLst>
                    <a:ext uri="{9D8B030D-6E8A-4147-A177-3AD203B41FA5}">
                      <a16:colId xmlns:a16="http://schemas.microsoft.com/office/drawing/2014/main" val="1041741895"/>
                    </a:ext>
                  </a:extLst>
                </a:gridCol>
                <a:gridCol w="655939">
                  <a:extLst>
                    <a:ext uri="{9D8B030D-6E8A-4147-A177-3AD203B41FA5}">
                      <a16:colId xmlns:a16="http://schemas.microsoft.com/office/drawing/2014/main" val="412779472"/>
                    </a:ext>
                  </a:extLst>
                </a:gridCol>
                <a:gridCol w="655939">
                  <a:extLst>
                    <a:ext uri="{9D8B030D-6E8A-4147-A177-3AD203B41FA5}">
                      <a16:colId xmlns:a16="http://schemas.microsoft.com/office/drawing/2014/main" val="2011669172"/>
                    </a:ext>
                  </a:extLst>
                </a:gridCol>
                <a:gridCol w="621733">
                  <a:extLst>
                    <a:ext uri="{9D8B030D-6E8A-4147-A177-3AD203B41FA5}">
                      <a16:colId xmlns:a16="http://schemas.microsoft.com/office/drawing/2014/main" val="2251354067"/>
                    </a:ext>
                  </a:extLst>
                </a:gridCol>
                <a:gridCol w="474851">
                  <a:extLst>
                    <a:ext uri="{9D8B030D-6E8A-4147-A177-3AD203B41FA5}">
                      <a16:colId xmlns:a16="http://schemas.microsoft.com/office/drawing/2014/main" val="1019125392"/>
                    </a:ext>
                  </a:extLst>
                </a:gridCol>
              </a:tblGrid>
              <a:tr h="128727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lo-LA" sz="1800" dirty="0">
                          <a:effectLst/>
                          <a:latin typeface="Phetsarath OT" panose="02000500000000020004" pitchFamily="2" charset="0"/>
                          <a:cs typeface="Phetsarath OT" panose="02000500000000020004" pitchFamily="2" charset="0"/>
                        </a:rPr>
                        <a:t>ວັນທີ</a:t>
                      </a:r>
                      <a:endParaRPr lang="en-US" sz="1800" dirty="0">
                        <a:effectLst/>
                        <a:latin typeface="Phetsarath OT" panose="02000500000000020004" pitchFamily="2" charset="0"/>
                        <a:ea typeface="Saysettha OT" panose="020B0504020207020204" pitchFamily="34" charset="-34"/>
                        <a:cs typeface="Phetsarath OT" panose="02000500000000020004" pitchFamily="2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71755" marR="71755" algn="ctr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Phetsarath OT" panose="02000500000000020004" pitchFamily="2" charset="0"/>
                          <a:cs typeface="Phetsarath OT" panose="02000500000000020004" pitchFamily="2" charset="0"/>
                        </a:rPr>
                        <a:t>15/05/18</a:t>
                      </a:r>
                      <a:endParaRPr lang="en-US" sz="1800">
                        <a:effectLst/>
                        <a:latin typeface="Phetsarath OT" panose="02000500000000020004" pitchFamily="2" charset="0"/>
                        <a:ea typeface="Saysettha OT" panose="020B0504020207020204" pitchFamily="34" charset="-34"/>
                        <a:cs typeface="Phetsarath OT" panose="02000500000000020004" pitchFamily="2" charset="0"/>
                      </a:endParaRPr>
                    </a:p>
                  </a:txBody>
                  <a:tcPr marL="0" marR="0" marT="0" marB="0" vert="vert270" anchor="ctr"/>
                </a:tc>
                <a:tc>
                  <a:txBody>
                    <a:bodyPr/>
                    <a:lstStyle/>
                    <a:p>
                      <a:pPr marL="71755" marR="71755" algn="ctr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Phetsarath OT" panose="02000500000000020004" pitchFamily="2" charset="0"/>
                          <a:cs typeface="Phetsarath OT" panose="02000500000000020004" pitchFamily="2" charset="0"/>
                        </a:rPr>
                        <a:t>22/05/18</a:t>
                      </a:r>
                      <a:endParaRPr lang="en-US" sz="1800">
                        <a:effectLst/>
                        <a:latin typeface="Phetsarath OT" panose="02000500000000020004" pitchFamily="2" charset="0"/>
                        <a:ea typeface="Saysettha OT" panose="020B0504020207020204" pitchFamily="34" charset="-34"/>
                        <a:cs typeface="Phetsarath OT" panose="02000500000000020004" pitchFamily="2" charset="0"/>
                      </a:endParaRPr>
                    </a:p>
                  </a:txBody>
                  <a:tcPr marL="0" marR="0" marT="0" marB="0" vert="vert270" anchor="ctr"/>
                </a:tc>
                <a:tc>
                  <a:txBody>
                    <a:bodyPr/>
                    <a:lstStyle/>
                    <a:p>
                      <a:pPr marL="71755" marR="71755" algn="ctr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Phetsarath OT" panose="02000500000000020004" pitchFamily="2" charset="0"/>
                          <a:cs typeface="Phetsarath OT" panose="02000500000000020004" pitchFamily="2" charset="0"/>
                        </a:rPr>
                        <a:t>29/05/18</a:t>
                      </a:r>
                      <a:endParaRPr lang="en-US" sz="1800">
                        <a:effectLst/>
                        <a:latin typeface="Phetsarath OT" panose="02000500000000020004" pitchFamily="2" charset="0"/>
                        <a:ea typeface="Saysettha OT" panose="020B0504020207020204" pitchFamily="34" charset="-34"/>
                        <a:cs typeface="Phetsarath OT" panose="02000500000000020004" pitchFamily="2" charset="0"/>
                      </a:endParaRPr>
                    </a:p>
                  </a:txBody>
                  <a:tcPr marL="0" marR="0" marT="0" marB="0" vert="vert270" anchor="ctr"/>
                </a:tc>
                <a:tc>
                  <a:txBody>
                    <a:bodyPr/>
                    <a:lstStyle/>
                    <a:p>
                      <a:pPr marL="71755" marR="71755" algn="ctr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Phetsarath OT" panose="02000500000000020004" pitchFamily="2" charset="0"/>
                          <a:cs typeface="Phetsarath OT" panose="02000500000000020004" pitchFamily="2" charset="0"/>
                        </a:rPr>
                        <a:t>05/06/18</a:t>
                      </a:r>
                      <a:endParaRPr lang="en-US" sz="1800">
                        <a:effectLst/>
                        <a:latin typeface="Phetsarath OT" panose="02000500000000020004" pitchFamily="2" charset="0"/>
                        <a:ea typeface="Saysettha OT" panose="020B0504020207020204" pitchFamily="34" charset="-34"/>
                        <a:cs typeface="Phetsarath OT" panose="02000500000000020004" pitchFamily="2" charset="0"/>
                      </a:endParaRPr>
                    </a:p>
                  </a:txBody>
                  <a:tcPr marL="0" marR="0" marT="0" marB="0" vert="vert270" anchor="ctr"/>
                </a:tc>
                <a:tc>
                  <a:txBody>
                    <a:bodyPr/>
                    <a:lstStyle/>
                    <a:p>
                      <a:pPr marL="71755" marR="71755" algn="ctr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Phetsarath OT" panose="02000500000000020004" pitchFamily="2" charset="0"/>
                          <a:cs typeface="Phetsarath OT" panose="02000500000000020004" pitchFamily="2" charset="0"/>
                        </a:rPr>
                        <a:t>12/06/18</a:t>
                      </a:r>
                      <a:endParaRPr lang="en-US" sz="1800">
                        <a:effectLst/>
                        <a:latin typeface="Phetsarath OT" panose="02000500000000020004" pitchFamily="2" charset="0"/>
                        <a:ea typeface="Saysettha OT" panose="020B0504020207020204" pitchFamily="34" charset="-34"/>
                        <a:cs typeface="Phetsarath OT" panose="02000500000000020004" pitchFamily="2" charset="0"/>
                      </a:endParaRPr>
                    </a:p>
                  </a:txBody>
                  <a:tcPr marL="0" marR="0" marT="0" marB="0" vert="vert270" anchor="ctr"/>
                </a:tc>
                <a:tc>
                  <a:txBody>
                    <a:bodyPr/>
                    <a:lstStyle/>
                    <a:p>
                      <a:pPr marL="71755" marR="71755" algn="ctr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Phetsarath OT" panose="02000500000000020004" pitchFamily="2" charset="0"/>
                          <a:cs typeface="Phetsarath OT" panose="02000500000000020004" pitchFamily="2" charset="0"/>
                        </a:rPr>
                        <a:t>19/06/18</a:t>
                      </a:r>
                      <a:endParaRPr lang="en-US" sz="1800">
                        <a:effectLst/>
                        <a:latin typeface="Phetsarath OT" panose="02000500000000020004" pitchFamily="2" charset="0"/>
                        <a:ea typeface="Saysettha OT" panose="020B0504020207020204" pitchFamily="34" charset="-34"/>
                        <a:cs typeface="Phetsarath OT" panose="02000500000000020004" pitchFamily="2" charset="0"/>
                      </a:endParaRPr>
                    </a:p>
                  </a:txBody>
                  <a:tcPr marL="0" marR="0" marT="0" marB="0" vert="vert270" anchor="ctr"/>
                </a:tc>
                <a:tc>
                  <a:txBody>
                    <a:bodyPr/>
                    <a:lstStyle/>
                    <a:p>
                      <a:pPr marL="71755" marR="71755" algn="ctr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Phetsarath OT" panose="02000500000000020004" pitchFamily="2" charset="0"/>
                          <a:cs typeface="Phetsarath OT" panose="02000500000000020004" pitchFamily="2" charset="0"/>
                        </a:rPr>
                        <a:t>26/06/18</a:t>
                      </a:r>
                      <a:endParaRPr lang="en-US" sz="1800">
                        <a:effectLst/>
                        <a:latin typeface="Phetsarath OT" panose="02000500000000020004" pitchFamily="2" charset="0"/>
                        <a:ea typeface="Saysettha OT" panose="020B0504020207020204" pitchFamily="34" charset="-34"/>
                        <a:cs typeface="Phetsarath OT" panose="02000500000000020004" pitchFamily="2" charset="0"/>
                      </a:endParaRPr>
                    </a:p>
                  </a:txBody>
                  <a:tcPr marL="0" marR="0" marT="0" marB="0" vert="vert270" anchor="ctr"/>
                </a:tc>
                <a:tc>
                  <a:txBody>
                    <a:bodyPr/>
                    <a:lstStyle/>
                    <a:p>
                      <a:pPr marL="71755" marR="71755" algn="ctr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Phetsarath OT" panose="02000500000000020004" pitchFamily="2" charset="0"/>
                          <a:cs typeface="Phetsarath OT" panose="02000500000000020004" pitchFamily="2" charset="0"/>
                        </a:rPr>
                        <a:t>03/07/18</a:t>
                      </a:r>
                      <a:endParaRPr lang="en-US" sz="1800">
                        <a:effectLst/>
                        <a:latin typeface="Phetsarath OT" panose="02000500000000020004" pitchFamily="2" charset="0"/>
                        <a:ea typeface="Saysettha OT" panose="020B0504020207020204" pitchFamily="34" charset="-34"/>
                        <a:cs typeface="Phetsarath OT" panose="02000500000000020004" pitchFamily="2" charset="0"/>
                      </a:endParaRPr>
                    </a:p>
                  </a:txBody>
                  <a:tcPr marL="0" marR="0" marT="0" marB="0" vert="vert270" anchor="ctr"/>
                </a:tc>
                <a:tc>
                  <a:txBody>
                    <a:bodyPr/>
                    <a:lstStyle/>
                    <a:p>
                      <a:pPr marL="71755" marR="71755" algn="ctr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Phetsarath OT" panose="02000500000000020004" pitchFamily="2" charset="0"/>
                          <a:cs typeface="Phetsarath OT" panose="02000500000000020004" pitchFamily="2" charset="0"/>
                        </a:rPr>
                        <a:t>10/07/18</a:t>
                      </a:r>
                      <a:endParaRPr lang="en-US" sz="1800">
                        <a:effectLst/>
                        <a:latin typeface="Phetsarath OT" panose="02000500000000020004" pitchFamily="2" charset="0"/>
                        <a:ea typeface="Saysettha OT" panose="020B0504020207020204" pitchFamily="34" charset="-34"/>
                        <a:cs typeface="Phetsarath OT" panose="02000500000000020004" pitchFamily="2" charset="0"/>
                      </a:endParaRPr>
                    </a:p>
                  </a:txBody>
                  <a:tcPr marL="0" marR="0" marT="0" marB="0" vert="vert270" anchor="ctr"/>
                </a:tc>
                <a:tc>
                  <a:txBody>
                    <a:bodyPr/>
                    <a:lstStyle/>
                    <a:p>
                      <a:pPr marL="71755" marR="71755" algn="ctr">
                        <a:spcAft>
                          <a:spcPts val="0"/>
                        </a:spcAft>
                      </a:pPr>
                      <a:r>
                        <a:rPr lang="lo-LA" sz="1800">
                          <a:effectLst/>
                          <a:latin typeface="Phetsarath OT" panose="02000500000000020004" pitchFamily="2" charset="0"/>
                          <a:cs typeface="Phetsarath OT" panose="02000500000000020004" pitchFamily="2" charset="0"/>
                        </a:rPr>
                        <a:t>ສະເລ່ຍ</a:t>
                      </a:r>
                      <a:endParaRPr lang="en-US" sz="1800">
                        <a:effectLst/>
                        <a:latin typeface="Phetsarath OT" panose="02000500000000020004" pitchFamily="2" charset="0"/>
                        <a:ea typeface="Saysettha OT" panose="020B0504020207020204" pitchFamily="34" charset="-34"/>
                        <a:cs typeface="Phetsarath OT" panose="02000500000000020004" pitchFamily="2" charset="0"/>
                      </a:endParaRPr>
                    </a:p>
                  </a:txBody>
                  <a:tcPr marL="0" marR="0" marT="0" marB="0" vert="vert270" anchor="ctr"/>
                </a:tc>
                <a:tc>
                  <a:txBody>
                    <a:bodyPr/>
                    <a:lstStyle/>
                    <a:p>
                      <a:pPr marL="71755" marR="71755" algn="ctr">
                        <a:spcAft>
                          <a:spcPts val="0"/>
                        </a:spcAft>
                      </a:pPr>
                      <a:r>
                        <a:rPr lang="lo-LA" sz="1800">
                          <a:effectLst/>
                          <a:latin typeface="Phetsarath OT" panose="02000500000000020004" pitchFamily="2" charset="0"/>
                          <a:cs typeface="Phetsarath OT" panose="02000500000000020004" pitchFamily="2" charset="0"/>
                        </a:rPr>
                        <a:t>ຄະແນນ</a:t>
                      </a:r>
                      <a:endParaRPr lang="en-US" sz="1800">
                        <a:effectLst/>
                        <a:latin typeface="Phetsarath OT" panose="02000500000000020004" pitchFamily="2" charset="0"/>
                        <a:ea typeface="Saysettha OT" panose="020B0504020207020204" pitchFamily="34" charset="-34"/>
                        <a:cs typeface="Phetsarath OT" panose="02000500000000020004" pitchFamily="2" charset="0"/>
                      </a:endParaRPr>
                    </a:p>
                  </a:txBody>
                  <a:tcPr marL="0" marR="0" marT="0" marB="0" vert="vert270" anchor="ctr"/>
                </a:tc>
                <a:extLst>
                  <a:ext uri="{0D108BD9-81ED-4DB2-BD59-A6C34878D82A}">
                    <a16:rowId xmlns:a16="http://schemas.microsoft.com/office/drawing/2014/main" val="4141343453"/>
                  </a:ext>
                </a:extLst>
              </a:tr>
              <a:tr h="49431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lo-LA" sz="1800">
                          <a:effectLst/>
                          <a:latin typeface="Phetsarath OT" panose="02000500000000020004" pitchFamily="2" charset="0"/>
                          <a:cs typeface="Phetsarath OT" panose="02000500000000020004" pitchFamily="2" charset="0"/>
                        </a:rPr>
                        <a:t>ໂຮງເຮືອນແບບໃຊ້ຄົນຫົດນ້ຳ</a:t>
                      </a:r>
                      <a:endParaRPr lang="en-US" sz="1800">
                        <a:effectLst/>
                        <a:latin typeface="Phetsarath OT" panose="02000500000000020004" pitchFamily="2" charset="0"/>
                        <a:ea typeface="Saysettha OT" panose="020B0504020207020204" pitchFamily="34" charset="-34"/>
                        <a:cs typeface="Phetsarath OT" panose="02000500000000020004" pitchFamily="2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Phetsarath OT" panose="02000500000000020004" pitchFamily="2" charset="0"/>
                          <a:cs typeface="Phetsarath OT" panose="02000500000000020004" pitchFamily="2" charset="0"/>
                        </a:rPr>
                        <a:t>18.3</a:t>
                      </a:r>
                      <a:endParaRPr lang="en-US" sz="1800">
                        <a:effectLst/>
                        <a:latin typeface="Phetsarath OT" panose="02000500000000020004" pitchFamily="2" charset="0"/>
                        <a:ea typeface="Saysettha OT" panose="020B0504020207020204" pitchFamily="34" charset="-34"/>
                        <a:cs typeface="Phetsarath OT" panose="02000500000000020004" pitchFamily="2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Phetsarath OT" panose="02000500000000020004" pitchFamily="2" charset="0"/>
                          <a:cs typeface="Phetsarath OT" panose="02000500000000020004" pitchFamily="2" charset="0"/>
                        </a:rPr>
                        <a:t>30.0</a:t>
                      </a:r>
                      <a:endParaRPr lang="en-US" sz="1800">
                        <a:effectLst/>
                        <a:latin typeface="Phetsarath OT" panose="02000500000000020004" pitchFamily="2" charset="0"/>
                        <a:ea typeface="Saysettha OT" panose="020B0504020207020204" pitchFamily="34" charset="-34"/>
                        <a:cs typeface="Phetsarath OT" panose="02000500000000020004" pitchFamily="2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Phetsarath OT" panose="02000500000000020004" pitchFamily="2" charset="0"/>
                          <a:cs typeface="Phetsarath OT" panose="02000500000000020004" pitchFamily="2" charset="0"/>
                        </a:rPr>
                        <a:t>48.6</a:t>
                      </a:r>
                      <a:endParaRPr lang="en-US" sz="1800">
                        <a:effectLst/>
                        <a:latin typeface="Phetsarath OT" panose="02000500000000020004" pitchFamily="2" charset="0"/>
                        <a:ea typeface="Saysettha OT" panose="020B0504020207020204" pitchFamily="34" charset="-34"/>
                        <a:cs typeface="Phetsarath OT" panose="02000500000000020004" pitchFamily="2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Phetsarath OT" panose="02000500000000020004" pitchFamily="2" charset="0"/>
                          <a:cs typeface="Phetsarath OT" panose="02000500000000020004" pitchFamily="2" charset="0"/>
                        </a:rPr>
                        <a:t>61.1</a:t>
                      </a:r>
                      <a:endParaRPr lang="en-US" sz="1800">
                        <a:effectLst/>
                        <a:latin typeface="Phetsarath OT" panose="02000500000000020004" pitchFamily="2" charset="0"/>
                        <a:ea typeface="Saysettha OT" panose="020B0504020207020204" pitchFamily="34" charset="-34"/>
                        <a:cs typeface="Phetsarath OT" panose="02000500000000020004" pitchFamily="2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Phetsarath OT" panose="02000500000000020004" pitchFamily="2" charset="0"/>
                          <a:cs typeface="Phetsarath OT" panose="02000500000000020004" pitchFamily="2" charset="0"/>
                        </a:rPr>
                        <a:t>81.1</a:t>
                      </a:r>
                      <a:endParaRPr lang="en-US" sz="1800">
                        <a:effectLst/>
                        <a:latin typeface="Phetsarath OT" panose="02000500000000020004" pitchFamily="2" charset="0"/>
                        <a:ea typeface="Saysettha OT" panose="020B0504020207020204" pitchFamily="34" charset="-34"/>
                        <a:cs typeface="Phetsarath OT" panose="02000500000000020004" pitchFamily="2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Phetsarath OT" panose="02000500000000020004" pitchFamily="2" charset="0"/>
                          <a:cs typeface="Phetsarath OT" panose="02000500000000020004" pitchFamily="2" charset="0"/>
                        </a:rPr>
                        <a:t>87.5</a:t>
                      </a:r>
                      <a:endParaRPr lang="en-US" sz="1800">
                        <a:effectLst/>
                        <a:latin typeface="Phetsarath OT" panose="02000500000000020004" pitchFamily="2" charset="0"/>
                        <a:ea typeface="Saysettha OT" panose="020B0504020207020204" pitchFamily="34" charset="-34"/>
                        <a:cs typeface="Phetsarath OT" panose="02000500000000020004" pitchFamily="2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Phetsarath OT" panose="02000500000000020004" pitchFamily="2" charset="0"/>
                          <a:cs typeface="Phetsarath OT" panose="02000500000000020004" pitchFamily="2" charset="0"/>
                        </a:rPr>
                        <a:t>97.2</a:t>
                      </a:r>
                      <a:endParaRPr lang="en-US" sz="1800">
                        <a:effectLst/>
                        <a:latin typeface="Phetsarath OT" panose="02000500000000020004" pitchFamily="2" charset="0"/>
                        <a:ea typeface="Saysettha OT" panose="020B0504020207020204" pitchFamily="34" charset="-34"/>
                        <a:cs typeface="Phetsarath OT" panose="02000500000000020004" pitchFamily="2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Phetsarath OT" panose="02000500000000020004" pitchFamily="2" charset="0"/>
                          <a:cs typeface="Phetsarath OT" panose="02000500000000020004" pitchFamily="2" charset="0"/>
                        </a:rPr>
                        <a:t>95.8</a:t>
                      </a:r>
                      <a:endParaRPr lang="en-US" sz="1800">
                        <a:effectLst/>
                        <a:latin typeface="Phetsarath OT" panose="02000500000000020004" pitchFamily="2" charset="0"/>
                        <a:ea typeface="Saysettha OT" panose="020B0504020207020204" pitchFamily="34" charset="-34"/>
                        <a:cs typeface="Phetsarath OT" panose="02000500000000020004" pitchFamily="2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Phetsarath OT" panose="02000500000000020004" pitchFamily="2" charset="0"/>
                          <a:cs typeface="Phetsarath OT" panose="02000500000000020004" pitchFamily="2" charset="0"/>
                        </a:rPr>
                        <a:t>0.0</a:t>
                      </a:r>
                      <a:endParaRPr lang="en-US" sz="1800">
                        <a:effectLst/>
                        <a:latin typeface="Phetsarath OT" panose="02000500000000020004" pitchFamily="2" charset="0"/>
                        <a:ea typeface="Saysettha OT" panose="020B0504020207020204" pitchFamily="34" charset="-34"/>
                        <a:cs typeface="Phetsarath OT" panose="02000500000000020004" pitchFamily="2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Phetsarath OT" panose="02000500000000020004" pitchFamily="2" charset="0"/>
                          <a:cs typeface="Phetsarath OT" panose="02000500000000020004" pitchFamily="2" charset="0"/>
                        </a:rPr>
                        <a:t>57.7</a:t>
                      </a:r>
                      <a:endParaRPr lang="en-US" sz="1800">
                        <a:effectLst/>
                        <a:latin typeface="Phetsarath OT" panose="02000500000000020004" pitchFamily="2" charset="0"/>
                        <a:ea typeface="Saysettha OT" panose="020B0504020207020204" pitchFamily="34" charset="-34"/>
                        <a:cs typeface="Phetsarath OT" panose="02000500000000020004" pitchFamily="2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Phetsarath OT" panose="02000500000000020004" pitchFamily="2" charset="0"/>
                          <a:cs typeface="Phetsarath OT" panose="02000500000000020004" pitchFamily="2" charset="0"/>
                        </a:rPr>
                        <a:t>1</a:t>
                      </a:r>
                      <a:endParaRPr lang="en-US" sz="1800">
                        <a:effectLst/>
                        <a:latin typeface="Phetsarath OT" panose="02000500000000020004" pitchFamily="2" charset="0"/>
                        <a:ea typeface="Saysettha OT" panose="020B0504020207020204" pitchFamily="34" charset="-34"/>
                        <a:cs typeface="Phetsarath OT" panose="02000500000000020004" pitchFamily="2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958437171"/>
                  </a:ext>
                </a:extLst>
              </a:tr>
              <a:tr h="81973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lo-LA" sz="1800" dirty="0">
                          <a:effectLst/>
                          <a:latin typeface="Phetsarath OT" panose="02000500000000020004" pitchFamily="2" charset="0"/>
                          <a:cs typeface="Phetsarath OT" panose="02000500000000020004" pitchFamily="2" charset="0"/>
                        </a:rPr>
                        <a:t>ໂຮງເຮືອນແບບຕັ້ງເວລາຫົດນ້ຳ</a:t>
                      </a:r>
                      <a:endParaRPr lang="en-US" sz="1800" dirty="0">
                        <a:effectLst/>
                        <a:latin typeface="Phetsarath OT" panose="02000500000000020004" pitchFamily="2" charset="0"/>
                        <a:ea typeface="Saysettha OT" panose="020B0504020207020204" pitchFamily="34" charset="-34"/>
                        <a:cs typeface="Phetsarath OT" panose="02000500000000020004" pitchFamily="2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Phetsarath OT" panose="02000500000000020004" pitchFamily="2" charset="0"/>
                          <a:cs typeface="Phetsarath OT" panose="02000500000000020004" pitchFamily="2" charset="0"/>
                        </a:rPr>
                        <a:t>20.6</a:t>
                      </a:r>
                      <a:endParaRPr lang="en-US" sz="1800">
                        <a:effectLst/>
                        <a:latin typeface="Phetsarath OT" panose="02000500000000020004" pitchFamily="2" charset="0"/>
                        <a:ea typeface="Saysettha OT" panose="020B0504020207020204" pitchFamily="34" charset="-34"/>
                        <a:cs typeface="Phetsarath OT" panose="02000500000000020004" pitchFamily="2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Phetsarath OT" panose="02000500000000020004" pitchFamily="2" charset="0"/>
                          <a:cs typeface="Phetsarath OT" panose="02000500000000020004" pitchFamily="2" charset="0"/>
                        </a:rPr>
                        <a:t>30.6</a:t>
                      </a:r>
                      <a:endParaRPr lang="en-US" sz="1800">
                        <a:effectLst/>
                        <a:latin typeface="Phetsarath OT" panose="02000500000000020004" pitchFamily="2" charset="0"/>
                        <a:ea typeface="Saysettha OT" panose="020B0504020207020204" pitchFamily="34" charset="-34"/>
                        <a:cs typeface="Phetsarath OT" panose="02000500000000020004" pitchFamily="2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Phetsarath OT" panose="02000500000000020004" pitchFamily="2" charset="0"/>
                          <a:cs typeface="Phetsarath OT" panose="02000500000000020004" pitchFamily="2" charset="0"/>
                        </a:rPr>
                        <a:t>54.4</a:t>
                      </a:r>
                      <a:endParaRPr lang="en-US" sz="1800">
                        <a:effectLst/>
                        <a:latin typeface="Phetsarath OT" panose="02000500000000020004" pitchFamily="2" charset="0"/>
                        <a:ea typeface="Saysettha OT" panose="020B0504020207020204" pitchFamily="34" charset="-34"/>
                        <a:cs typeface="Phetsarath OT" panose="02000500000000020004" pitchFamily="2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Phetsarath OT" panose="02000500000000020004" pitchFamily="2" charset="0"/>
                          <a:cs typeface="Phetsarath OT" panose="02000500000000020004" pitchFamily="2" charset="0"/>
                        </a:rPr>
                        <a:t>69.4</a:t>
                      </a:r>
                      <a:endParaRPr lang="en-US" sz="1800">
                        <a:effectLst/>
                        <a:latin typeface="Phetsarath OT" panose="02000500000000020004" pitchFamily="2" charset="0"/>
                        <a:ea typeface="Saysettha OT" panose="020B0504020207020204" pitchFamily="34" charset="-34"/>
                        <a:cs typeface="Phetsarath OT" panose="02000500000000020004" pitchFamily="2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Phetsarath OT" panose="02000500000000020004" pitchFamily="2" charset="0"/>
                          <a:cs typeface="Phetsarath OT" panose="02000500000000020004" pitchFamily="2" charset="0"/>
                        </a:rPr>
                        <a:t>60.6</a:t>
                      </a:r>
                      <a:endParaRPr lang="en-US" sz="1800">
                        <a:effectLst/>
                        <a:latin typeface="Phetsarath OT" panose="02000500000000020004" pitchFamily="2" charset="0"/>
                        <a:ea typeface="Saysettha OT" panose="020B0504020207020204" pitchFamily="34" charset="-34"/>
                        <a:cs typeface="Phetsarath OT" panose="02000500000000020004" pitchFamily="2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Phetsarath OT" panose="02000500000000020004" pitchFamily="2" charset="0"/>
                          <a:cs typeface="Phetsarath OT" panose="02000500000000020004" pitchFamily="2" charset="0"/>
                        </a:rPr>
                        <a:t>85.6</a:t>
                      </a:r>
                      <a:endParaRPr lang="en-US" sz="1800">
                        <a:effectLst/>
                        <a:latin typeface="Phetsarath OT" panose="02000500000000020004" pitchFamily="2" charset="0"/>
                        <a:ea typeface="Saysettha OT" panose="020B0504020207020204" pitchFamily="34" charset="-34"/>
                        <a:cs typeface="Phetsarath OT" panose="02000500000000020004" pitchFamily="2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Phetsarath OT" panose="02000500000000020004" pitchFamily="2" charset="0"/>
                          <a:cs typeface="Phetsarath OT" panose="02000500000000020004" pitchFamily="2" charset="0"/>
                        </a:rPr>
                        <a:t>73.3</a:t>
                      </a:r>
                      <a:endParaRPr lang="en-US" sz="1800">
                        <a:effectLst/>
                        <a:latin typeface="Phetsarath OT" panose="02000500000000020004" pitchFamily="2" charset="0"/>
                        <a:ea typeface="Saysettha OT" panose="020B0504020207020204" pitchFamily="34" charset="-34"/>
                        <a:cs typeface="Phetsarath OT" panose="02000500000000020004" pitchFamily="2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Phetsarath OT" panose="02000500000000020004" pitchFamily="2" charset="0"/>
                          <a:cs typeface="Phetsarath OT" panose="02000500000000020004" pitchFamily="2" charset="0"/>
                        </a:rPr>
                        <a:t>83.3</a:t>
                      </a:r>
                      <a:endParaRPr lang="en-US" sz="1800">
                        <a:effectLst/>
                        <a:latin typeface="Phetsarath OT" panose="02000500000000020004" pitchFamily="2" charset="0"/>
                        <a:ea typeface="Saysettha OT" panose="020B0504020207020204" pitchFamily="34" charset="-34"/>
                        <a:cs typeface="Phetsarath OT" panose="02000500000000020004" pitchFamily="2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Phetsarath OT" panose="02000500000000020004" pitchFamily="2" charset="0"/>
                          <a:cs typeface="Phetsarath OT" panose="02000500000000020004" pitchFamily="2" charset="0"/>
                        </a:rPr>
                        <a:t>90.3</a:t>
                      </a:r>
                      <a:endParaRPr lang="en-US" sz="1800">
                        <a:effectLst/>
                        <a:latin typeface="Phetsarath OT" panose="02000500000000020004" pitchFamily="2" charset="0"/>
                        <a:ea typeface="Saysettha OT" panose="020B0504020207020204" pitchFamily="34" charset="-34"/>
                        <a:cs typeface="Phetsarath OT" panose="02000500000000020004" pitchFamily="2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Phetsarath OT" panose="02000500000000020004" pitchFamily="2" charset="0"/>
                          <a:cs typeface="Phetsarath OT" panose="02000500000000020004" pitchFamily="2" charset="0"/>
                        </a:rPr>
                        <a:t>63.1</a:t>
                      </a:r>
                      <a:endParaRPr lang="en-US" sz="1800">
                        <a:effectLst/>
                        <a:latin typeface="Phetsarath OT" panose="02000500000000020004" pitchFamily="2" charset="0"/>
                        <a:ea typeface="Saysettha OT" panose="020B0504020207020204" pitchFamily="34" charset="-34"/>
                        <a:cs typeface="Phetsarath OT" panose="02000500000000020004" pitchFamily="2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Phetsarath OT" panose="02000500000000020004" pitchFamily="2" charset="0"/>
                          <a:cs typeface="Phetsarath OT" panose="02000500000000020004" pitchFamily="2" charset="0"/>
                        </a:rPr>
                        <a:t>2</a:t>
                      </a:r>
                      <a:endParaRPr lang="en-US" sz="1800">
                        <a:effectLst/>
                        <a:latin typeface="Phetsarath OT" panose="02000500000000020004" pitchFamily="2" charset="0"/>
                        <a:ea typeface="Saysettha OT" panose="020B0504020207020204" pitchFamily="34" charset="-34"/>
                        <a:cs typeface="Phetsarath OT" panose="02000500000000020004" pitchFamily="2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586211107"/>
                  </a:ext>
                </a:extLst>
              </a:tr>
              <a:tr h="98862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lo-LA" sz="1800">
                          <a:effectLst/>
                          <a:latin typeface="Phetsarath OT" panose="02000500000000020004" pitchFamily="2" charset="0"/>
                          <a:cs typeface="Phetsarath OT" panose="02000500000000020004" pitchFamily="2" charset="0"/>
                        </a:rPr>
                        <a:t>ໂຮງເຮືອນແບບໃຊ້ເຊັນເຊີວັດຄວາມຊູ່ມເພື່ອຫົດນ້ຳແບບອັດຕະໂນມັດ</a:t>
                      </a:r>
                      <a:endParaRPr lang="en-US" sz="1800">
                        <a:effectLst/>
                        <a:latin typeface="Phetsarath OT" panose="02000500000000020004" pitchFamily="2" charset="0"/>
                        <a:ea typeface="Saysettha OT" panose="020B0504020207020204" pitchFamily="34" charset="-34"/>
                        <a:cs typeface="Phetsarath OT" panose="02000500000000020004" pitchFamily="2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Phetsarath OT" panose="02000500000000020004" pitchFamily="2" charset="0"/>
                          <a:cs typeface="Phetsarath OT" panose="02000500000000020004" pitchFamily="2" charset="0"/>
                        </a:rPr>
                        <a:t>20.3</a:t>
                      </a:r>
                      <a:endParaRPr lang="en-US" sz="1800">
                        <a:effectLst/>
                        <a:latin typeface="Phetsarath OT" panose="02000500000000020004" pitchFamily="2" charset="0"/>
                        <a:ea typeface="Saysettha OT" panose="020B0504020207020204" pitchFamily="34" charset="-34"/>
                        <a:cs typeface="Phetsarath OT" panose="02000500000000020004" pitchFamily="2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Phetsarath OT" panose="02000500000000020004" pitchFamily="2" charset="0"/>
                          <a:cs typeface="Phetsarath OT" panose="02000500000000020004" pitchFamily="2" charset="0"/>
                        </a:rPr>
                        <a:t>26.7</a:t>
                      </a:r>
                      <a:endParaRPr lang="en-US" sz="1800">
                        <a:effectLst/>
                        <a:latin typeface="Phetsarath OT" panose="02000500000000020004" pitchFamily="2" charset="0"/>
                        <a:ea typeface="Saysettha OT" panose="020B0504020207020204" pitchFamily="34" charset="-34"/>
                        <a:cs typeface="Phetsarath OT" panose="02000500000000020004" pitchFamily="2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Phetsarath OT" panose="02000500000000020004" pitchFamily="2" charset="0"/>
                          <a:cs typeface="Phetsarath OT" panose="02000500000000020004" pitchFamily="2" charset="0"/>
                        </a:rPr>
                        <a:t>49.7</a:t>
                      </a:r>
                      <a:endParaRPr lang="en-US" sz="1800">
                        <a:effectLst/>
                        <a:latin typeface="Phetsarath OT" panose="02000500000000020004" pitchFamily="2" charset="0"/>
                        <a:ea typeface="Saysettha OT" panose="020B0504020207020204" pitchFamily="34" charset="-34"/>
                        <a:cs typeface="Phetsarath OT" panose="02000500000000020004" pitchFamily="2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Phetsarath OT" panose="02000500000000020004" pitchFamily="2" charset="0"/>
                          <a:cs typeface="Phetsarath OT" panose="02000500000000020004" pitchFamily="2" charset="0"/>
                        </a:rPr>
                        <a:t>67.0</a:t>
                      </a:r>
                      <a:endParaRPr lang="en-US" sz="1800">
                        <a:effectLst/>
                        <a:latin typeface="Phetsarath OT" panose="02000500000000020004" pitchFamily="2" charset="0"/>
                        <a:ea typeface="Saysettha OT" panose="020B0504020207020204" pitchFamily="34" charset="-34"/>
                        <a:cs typeface="Phetsarath OT" panose="02000500000000020004" pitchFamily="2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Phetsarath OT" panose="02000500000000020004" pitchFamily="2" charset="0"/>
                          <a:cs typeface="Phetsarath OT" panose="02000500000000020004" pitchFamily="2" charset="0"/>
                        </a:rPr>
                        <a:t>54.5</a:t>
                      </a:r>
                      <a:endParaRPr lang="en-US" sz="1800">
                        <a:effectLst/>
                        <a:latin typeface="Phetsarath OT" panose="02000500000000020004" pitchFamily="2" charset="0"/>
                        <a:ea typeface="Saysettha OT" panose="020B0504020207020204" pitchFamily="34" charset="-34"/>
                        <a:cs typeface="Phetsarath OT" panose="02000500000000020004" pitchFamily="2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Phetsarath OT" panose="02000500000000020004" pitchFamily="2" charset="0"/>
                          <a:cs typeface="Phetsarath OT" panose="02000500000000020004" pitchFamily="2" charset="0"/>
                        </a:rPr>
                        <a:t>100.0</a:t>
                      </a:r>
                      <a:endParaRPr lang="en-US" sz="1800">
                        <a:effectLst/>
                        <a:latin typeface="Phetsarath OT" panose="02000500000000020004" pitchFamily="2" charset="0"/>
                        <a:ea typeface="Saysettha OT" panose="020B0504020207020204" pitchFamily="34" charset="-34"/>
                        <a:cs typeface="Phetsarath OT" panose="02000500000000020004" pitchFamily="2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Phetsarath OT" panose="02000500000000020004" pitchFamily="2" charset="0"/>
                          <a:cs typeface="Phetsarath OT" panose="02000500000000020004" pitchFamily="2" charset="0"/>
                        </a:rPr>
                        <a:t>97.6</a:t>
                      </a:r>
                      <a:endParaRPr lang="en-US" sz="1800">
                        <a:effectLst/>
                        <a:latin typeface="Phetsarath OT" panose="02000500000000020004" pitchFamily="2" charset="0"/>
                        <a:ea typeface="Saysettha OT" panose="020B0504020207020204" pitchFamily="34" charset="-34"/>
                        <a:cs typeface="Phetsarath OT" panose="02000500000000020004" pitchFamily="2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Phetsarath OT" panose="02000500000000020004" pitchFamily="2" charset="0"/>
                          <a:cs typeface="Phetsarath OT" panose="02000500000000020004" pitchFamily="2" charset="0"/>
                        </a:rPr>
                        <a:t>97.6</a:t>
                      </a:r>
                      <a:endParaRPr lang="en-US" sz="1800">
                        <a:effectLst/>
                        <a:latin typeface="Phetsarath OT" panose="02000500000000020004" pitchFamily="2" charset="0"/>
                        <a:ea typeface="Saysettha OT" panose="020B0504020207020204" pitchFamily="34" charset="-34"/>
                        <a:cs typeface="Phetsarath OT" panose="02000500000000020004" pitchFamily="2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Phetsarath OT" panose="02000500000000020004" pitchFamily="2" charset="0"/>
                          <a:cs typeface="Phetsarath OT" panose="02000500000000020004" pitchFamily="2" charset="0"/>
                        </a:rPr>
                        <a:t>99.6</a:t>
                      </a:r>
                      <a:endParaRPr lang="en-US" sz="1800">
                        <a:effectLst/>
                        <a:latin typeface="Phetsarath OT" panose="02000500000000020004" pitchFamily="2" charset="0"/>
                        <a:ea typeface="Saysettha OT" panose="020B0504020207020204" pitchFamily="34" charset="-34"/>
                        <a:cs typeface="Phetsarath OT" panose="02000500000000020004" pitchFamily="2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Phetsarath OT" panose="02000500000000020004" pitchFamily="2" charset="0"/>
                          <a:cs typeface="Phetsarath OT" panose="02000500000000020004" pitchFamily="2" charset="0"/>
                        </a:rPr>
                        <a:t>68.1</a:t>
                      </a:r>
                      <a:endParaRPr lang="en-US" sz="1800">
                        <a:effectLst/>
                        <a:latin typeface="Phetsarath OT" panose="02000500000000020004" pitchFamily="2" charset="0"/>
                        <a:ea typeface="Saysettha OT" panose="020B0504020207020204" pitchFamily="34" charset="-34"/>
                        <a:cs typeface="Phetsarath OT" panose="02000500000000020004" pitchFamily="2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Phetsarath OT" panose="02000500000000020004" pitchFamily="2" charset="0"/>
                          <a:cs typeface="Phetsarath OT" panose="02000500000000020004" pitchFamily="2" charset="0"/>
                        </a:rPr>
                        <a:t>3</a:t>
                      </a:r>
                      <a:endParaRPr lang="en-US" sz="1800" dirty="0">
                        <a:effectLst/>
                        <a:latin typeface="Phetsarath OT" panose="02000500000000020004" pitchFamily="2" charset="0"/>
                        <a:ea typeface="Saysettha OT" panose="020B0504020207020204" pitchFamily="34" charset="-34"/>
                        <a:cs typeface="Phetsarath OT" panose="02000500000000020004" pitchFamily="2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273208600"/>
                  </a:ext>
                </a:extLst>
              </a:tr>
            </a:tbl>
          </a:graphicData>
        </a:graphic>
      </p:graphicFrame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3232E470-162B-D74A-B35D-DF120BDA4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60" y="6459787"/>
            <a:ext cx="1312025" cy="365125"/>
          </a:xfrm>
        </p:spPr>
        <p:txBody>
          <a:bodyPr/>
          <a:lstStyle/>
          <a:p>
            <a:fld id="{16512873-36C0-4A88-BDD3-23B2636CEA6E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0044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A61828-1CCF-5B40-AD41-72CF08D840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3280" y="2399610"/>
            <a:ext cx="10058400" cy="1450757"/>
          </a:xfrm>
        </p:spPr>
        <p:txBody>
          <a:bodyPr/>
          <a:lstStyle/>
          <a:p>
            <a:r>
              <a:rPr lang="lo-LA" b="1" dirty="0">
                <a:solidFill>
                  <a:schemeClr val="tx1"/>
                </a:solidFill>
                <a:latin typeface="Saysettha OT" pitchFamily="34" charset="-34"/>
                <a:cs typeface="Saysettha OT" pitchFamily="34" charset="-34"/>
              </a:rPr>
              <a:t>4</a:t>
            </a:r>
            <a:r>
              <a:rPr lang="en-US" b="1" dirty="0">
                <a:solidFill>
                  <a:schemeClr val="tx1"/>
                </a:solidFill>
                <a:latin typeface="Saysettha OT" pitchFamily="34" charset="-34"/>
                <a:cs typeface="Saysettha OT" pitchFamily="34" charset="-34"/>
              </a:rPr>
              <a:t>. </a:t>
            </a:r>
            <a:r>
              <a:rPr lang="lo-LA" b="1" dirty="0">
                <a:solidFill>
                  <a:schemeClr val="tx1"/>
                </a:solidFill>
                <a:latin typeface="Saysettha OT" pitchFamily="34" charset="-34"/>
                <a:cs typeface="Saysettha OT" pitchFamily="34" charset="-34"/>
              </a:rPr>
              <a:t>ຜົນການຄົ້ນຄວ້າ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35898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1170215" y="772887"/>
            <a:ext cx="8229600" cy="1143000"/>
          </a:xfrm>
        </p:spPr>
        <p:txBody>
          <a:bodyPr>
            <a:noAutofit/>
          </a:bodyPr>
          <a:lstStyle/>
          <a:p>
            <a:r>
              <a:rPr lang="en-US" sz="3000" b="1" dirty="0">
                <a:solidFill>
                  <a:schemeClr val="accent1"/>
                </a:solidFill>
                <a:latin typeface="Phetsarath OT" pitchFamily="2" charset="0"/>
                <a:cs typeface="Phetsarath OT" pitchFamily="2" charset="0"/>
              </a:rPr>
              <a:t>1.2 </a:t>
            </a:r>
            <a:r>
              <a:rPr lang="en-US" sz="3000" b="1" dirty="0" err="1">
                <a:solidFill>
                  <a:schemeClr val="accent1"/>
                </a:solidFill>
                <a:latin typeface="Phetsarath OT" pitchFamily="2" charset="0"/>
                <a:cs typeface="Phetsarath OT" pitchFamily="2" charset="0"/>
              </a:rPr>
              <a:t>ຄຳຖາມການຄົ້ນຄວ້າ</a:t>
            </a:r>
            <a:r>
              <a:rPr lang="en-US" sz="3000" b="1" dirty="0">
                <a:solidFill>
                  <a:schemeClr val="accent1"/>
                </a:solidFill>
                <a:latin typeface="Phetsarath OT" pitchFamily="2" charset="0"/>
                <a:cs typeface="Phetsarath OT" pitchFamily="2" charset="0"/>
              </a:rPr>
              <a:t> </a:t>
            </a:r>
            <a:br>
              <a:rPr lang="en-US" sz="3000" b="1" dirty="0">
                <a:solidFill>
                  <a:schemeClr val="accent1"/>
                </a:solidFill>
                <a:latin typeface="Phetsarath OT" pitchFamily="2" charset="0"/>
                <a:cs typeface="Phetsarath OT" pitchFamily="2" charset="0"/>
              </a:rPr>
            </a:br>
            <a:endParaRPr lang="en-US" sz="2600" b="1" dirty="0">
              <a:latin typeface="Phetsarath OT" pitchFamily="2" charset="0"/>
              <a:cs typeface="Phetsarath OT" pitchFamily="2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12873-36C0-4A88-BDD3-23B2636CEA6E}" type="slidenum">
              <a:rPr lang="en-US" smtClean="0"/>
              <a:t>4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338844" y="1915886"/>
            <a:ext cx="9494256" cy="39241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thaiDist">
              <a:lnSpc>
                <a:spcPct val="150000"/>
              </a:lnSpc>
            </a:pPr>
            <a:r>
              <a:rPr lang="en-US" sz="2400" dirty="0">
                <a:latin typeface="Times New Roman" pitchFamily="18" charset="0"/>
                <a:cs typeface="Phetsarath OT" pitchFamily="2" charset="0"/>
              </a:rPr>
              <a:t>- </a:t>
            </a:r>
            <a:r>
              <a:rPr lang="lo-LA" sz="2400" dirty="0">
                <a:latin typeface="Times New Roman" pitchFamily="18" charset="0"/>
                <a:cs typeface="Phetsarath OT" pitchFamily="2" charset="0"/>
              </a:rPr>
              <a:t>ການປູກໝາກແຕງເມລອນໃນການກະສິກໍາແບບໂຮງເຮືອນ ໂດຍການໃຊ້ຄົນຫົດນ້ຳຈະໃຫ້ອັດຕາການຈະເລີນເຕີບໃຫຍ່ເທົ່າໃດ, ອັດຕາການຜະລິດເທົ່າໃດ ແລະ ອັດຕາການປະຢັດນໍ້າຈະໄດ້ເທົ່າໃດ?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Times New Roman" pitchFamily="18" charset="0"/>
                <a:cs typeface="Phetsarath OT" pitchFamily="2" charset="0"/>
              </a:rPr>
              <a:t>-   </a:t>
            </a:r>
            <a:r>
              <a:rPr lang="lo-LA" sz="2400" dirty="0">
                <a:latin typeface="Times New Roman" pitchFamily="18" charset="0"/>
                <a:cs typeface="Phetsarath OT" pitchFamily="2" charset="0"/>
              </a:rPr>
              <a:t>ການປູກໝາກແຕງເມລອນໃນການກະສິກໍາແບບໂຮງເຮືອນໂດຍການນຳໃຊ້ການຕັ້ງເວລາຫົດນ້ຳເຂົ້າຄວບຄຸມຄວາມຊຸ່ມຊື່ນໃນດິນຈະໃຫ້ອັດ ຕາການຈະເລີນເຕີບໃຫຍ່ເທົ່າໃດ, ອັດຕາການຜະລິດເທົ່າໃດ ແລະ ອັດຕາການປະຢັດນໍ້າຈະໄດ້ເທົ່າໃດ?</a:t>
            </a:r>
          </a:p>
          <a:p>
            <a:pPr algn="thaiDist">
              <a:lnSpc>
                <a:spcPct val="150000"/>
              </a:lnSpc>
            </a:pPr>
            <a:endParaRPr lang="lo-LA" sz="2400" dirty="0">
              <a:latin typeface="Times New Roman" pitchFamily="18" charset="0"/>
              <a:cs typeface="Phetsarath O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042636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12873-36C0-4A88-BDD3-23B2636CEA6E}" type="slidenum">
              <a:rPr lang="en-US" smtClean="0"/>
              <a:t>40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0968FF8-427D-2F48-BF7C-948FE7844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5"/>
            <a:ext cx="11094720" cy="1450757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Phetsarath OT" panose="02000500000000020004" pitchFamily="2" charset="0"/>
                <a:cs typeface="Phetsarath OT" panose="02000500000000020004" pitchFamily="2" charset="0"/>
              </a:rPr>
              <a:t>4.1</a:t>
            </a:r>
            <a:r>
              <a:rPr lang="lo-LA" sz="2800" b="1" dirty="0">
                <a:latin typeface="Phetsarath OT" panose="02000500000000020004" pitchFamily="2" charset="0"/>
                <a:cs typeface="Phetsarath OT" panose="02000500000000020004" pitchFamily="2" charset="0"/>
              </a:rPr>
              <a:t> ປະເມີນຜົນການປູກໝາກແຕ່ງເມລອນທັງສາມແບບ</a:t>
            </a:r>
            <a:r>
              <a:rPr lang="en-US" sz="2800" b="1" dirty="0">
                <a:latin typeface="Phetsarath OT" panose="02000500000000020004" pitchFamily="2" charset="0"/>
                <a:cs typeface="Phetsarath OT" panose="02000500000000020004" pitchFamily="2" charset="0"/>
              </a:rPr>
              <a:t> </a:t>
            </a:r>
            <a:r>
              <a:rPr lang="en-US" sz="2800" b="1" dirty="0" err="1">
                <a:latin typeface="Phetsarath OT" panose="02000500000000020004" pitchFamily="2" charset="0"/>
                <a:cs typeface="Phetsarath OT" panose="02000500000000020004" pitchFamily="2" charset="0"/>
              </a:rPr>
              <a:t>ດ້ານ</a:t>
            </a:r>
            <a:r>
              <a:rPr lang="lo-LA" sz="2800" b="1" dirty="0">
                <a:latin typeface="Phetsarath OT" panose="02000500000000020004" pitchFamily="2" charset="0"/>
                <a:cs typeface="Phetsarath OT" panose="02000500000000020004" pitchFamily="2" charset="0"/>
              </a:rPr>
              <a:t>ຈະເລີນເຕີບໃຫຍ່</a:t>
            </a:r>
            <a:br>
              <a:rPr lang="lo-LA" sz="2800" b="1" dirty="0">
                <a:latin typeface="Phetsarath OT" panose="02000500000000020004" pitchFamily="2" charset="0"/>
                <a:cs typeface="Phetsarath OT" panose="02000500000000020004" pitchFamily="2" charset="0"/>
              </a:rPr>
            </a:br>
            <a:r>
              <a:rPr lang="en-US" sz="2800" b="1" dirty="0">
                <a:latin typeface="Phetsarath OT" panose="02000500000000020004" pitchFamily="2" charset="0"/>
                <a:cs typeface="Phetsarath OT" panose="02000500000000020004" pitchFamily="2" charset="0"/>
              </a:rPr>
              <a:t>4.1.1 </a:t>
            </a:r>
            <a:r>
              <a:rPr lang="lo-LA" sz="2800" b="1" dirty="0">
                <a:latin typeface="Phetsarath OT" panose="02000500000000020004" pitchFamily="2" charset="0"/>
                <a:cs typeface="Phetsarath OT" panose="02000500000000020004" pitchFamily="2" charset="0"/>
              </a:rPr>
              <a:t>ການປຽບທຽບອັດຕາສ່ວນຈຳນວນຂໍ້ </a:t>
            </a:r>
            <a:endParaRPr lang="en-US" sz="2800" dirty="0">
              <a:latin typeface="Phetsarath OT" panose="02000500000000020004" pitchFamily="2" charset="0"/>
              <a:cs typeface="Phetsarath OT" panose="02000500000000020004" pitchFamily="2" charset="0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6639D2D-8CDB-234D-ACF5-CC479870C5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7570566"/>
              </p:ext>
            </p:extLst>
          </p:nvPr>
        </p:nvGraphicFramePr>
        <p:xfrm>
          <a:off x="1097280" y="2051221"/>
          <a:ext cx="10345396" cy="3966518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3143559">
                  <a:extLst>
                    <a:ext uri="{9D8B030D-6E8A-4147-A177-3AD203B41FA5}">
                      <a16:colId xmlns:a16="http://schemas.microsoft.com/office/drawing/2014/main" val="2781544831"/>
                    </a:ext>
                  </a:extLst>
                </a:gridCol>
                <a:gridCol w="674655">
                  <a:extLst>
                    <a:ext uri="{9D8B030D-6E8A-4147-A177-3AD203B41FA5}">
                      <a16:colId xmlns:a16="http://schemas.microsoft.com/office/drawing/2014/main" val="4225795695"/>
                    </a:ext>
                  </a:extLst>
                </a:gridCol>
                <a:gridCol w="674655">
                  <a:extLst>
                    <a:ext uri="{9D8B030D-6E8A-4147-A177-3AD203B41FA5}">
                      <a16:colId xmlns:a16="http://schemas.microsoft.com/office/drawing/2014/main" val="3633479939"/>
                    </a:ext>
                  </a:extLst>
                </a:gridCol>
                <a:gridCol w="674655">
                  <a:extLst>
                    <a:ext uri="{9D8B030D-6E8A-4147-A177-3AD203B41FA5}">
                      <a16:colId xmlns:a16="http://schemas.microsoft.com/office/drawing/2014/main" val="4277864203"/>
                    </a:ext>
                  </a:extLst>
                </a:gridCol>
                <a:gridCol w="674655">
                  <a:extLst>
                    <a:ext uri="{9D8B030D-6E8A-4147-A177-3AD203B41FA5}">
                      <a16:colId xmlns:a16="http://schemas.microsoft.com/office/drawing/2014/main" val="2931561675"/>
                    </a:ext>
                  </a:extLst>
                </a:gridCol>
                <a:gridCol w="674655">
                  <a:extLst>
                    <a:ext uri="{9D8B030D-6E8A-4147-A177-3AD203B41FA5}">
                      <a16:colId xmlns:a16="http://schemas.microsoft.com/office/drawing/2014/main" val="3566702795"/>
                    </a:ext>
                  </a:extLst>
                </a:gridCol>
                <a:gridCol w="685002">
                  <a:extLst>
                    <a:ext uri="{9D8B030D-6E8A-4147-A177-3AD203B41FA5}">
                      <a16:colId xmlns:a16="http://schemas.microsoft.com/office/drawing/2014/main" val="2321445559"/>
                    </a:ext>
                  </a:extLst>
                </a:gridCol>
                <a:gridCol w="666377">
                  <a:extLst>
                    <a:ext uri="{9D8B030D-6E8A-4147-A177-3AD203B41FA5}">
                      <a16:colId xmlns:a16="http://schemas.microsoft.com/office/drawing/2014/main" val="4096981314"/>
                    </a:ext>
                  </a:extLst>
                </a:gridCol>
                <a:gridCol w="674655">
                  <a:extLst>
                    <a:ext uri="{9D8B030D-6E8A-4147-A177-3AD203B41FA5}">
                      <a16:colId xmlns:a16="http://schemas.microsoft.com/office/drawing/2014/main" val="2931871119"/>
                    </a:ext>
                  </a:extLst>
                </a:gridCol>
                <a:gridCol w="674655">
                  <a:extLst>
                    <a:ext uri="{9D8B030D-6E8A-4147-A177-3AD203B41FA5}">
                      <a16:colId xmlns:a16="http://schemas.microsoft.com/office/drawing/2014/main" val="2148328770"/>
                    </a:ext>
                  </a:extLst>
                </a:gridCol>
                <a:gridCol w="639473">
                  <a:extLst>
                    <a:ext uri="{9D8B030D-6E8A-4147-A177-3AD203B41FA5}">
                      <a16:colId xmlns:a16="http://schemas.microsoft.com/office/drawing/2014/main" val="3297248393"/>
                    </a:ext>
                  </a:extLst>
                </a:gridCol>
                <a:gridCol w="488400">
                  <a:extLst>
                    <a:ext uri="{9D8B030D-6E8A-4147-A177-3AD203B41FA5}">
                      <a16:colId xmlns:a16="http://schemas.microsoft.com/office/drawing/2014/main" val="3827772327"/>
                    </a:ext>
                  </a:extLst>
                </a:gridCol>
              </a:tblGrid>
              <a:tr h="142230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lo-LA" sz="1600" dirty="0">
                          <a:effectLst/>
                          <a:latin typeface="Phetsarath OT" panose="02000500000000020004" pitchFamily="2" charset="0"/>
                          <a:cs typeface="Phetsarath OT" panose="02000500000000020004" pitchFamily="2" charset="0"/>
                        </a:rPr>
                        <a:t>ວັນທີ</a:t>
                      </a:r>
                      <a:endParaRPr lang="en-US" sz="1600" dirty="0">
                        <a:effectLst/>
                        <a:latin typeface="Phetsarath OT" panose="02000500000000020004" pitchFamily="2" charset="0"/>
                        <a:ea typeface="Saysettha OT" panose="020B0504020207020204" pitchFamily="34" charset="-34"/>
                        <a:cs typeface="Phetsarath OT" panose="02000500000000020004" pitchFamily="2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71755" marR="71755" algn="ctr"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Phetsarath OT" panose="02000500000000020004" pitchFamily="2" charset="0"/>
                          <a:cs typeface="Phetsarath OT" panose="02000500000000020004" pitchFamily="2" charset="0"/>
                        </a:rPr>
                        <a:t>15/05/18</a:t>
                      </a:r>
                      <a:endParaRPr lang="en-US" sz="1600" dirty="0">
                        <a:effectLst/>
                        <a:latin typeface="Phetsarath OT" panose="02000500000000020004" pitchFamily="2" charset="0"/>
                        <a:ea typeface="Saysettha OT" panose="020B0504020207020204" pitchFamily="34" charset="-34"/>
                        <a:cs typeface="Phetsarath OT" panose="02000500000000020004" pitchFamily="2" charset="0"/>
                      </a:endParaRPr>
                    </a:p>
                  </a:txBody>
                  <a:tcPr marL="0" marR="0" marT="0" marB="0" vert="vert270" anchor="ctr"/>
                </a:tc>
                <a:tc>
                  <a:txBody>
                    <a:bodyPr/>
                    <a:lstStyle/>
                    <a:p>
                      <a:pPr marL="71755" marR="71755" algn="ctr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Phetsarath OT" panose="02000500000000020004" pitchFamily="2" charset="0"/>
                          <a:cs typeface="Phetsarath OT" panose="02000500000000020004" pitchFamily="2" charset="0"/>
                        </a:rPr>
                        <a:t>22/05/18</a:t>
                      </a:r>
                      <a:endParaRPr lang="en-US" sz="1600">
                        <a:effectLst/>
                        <a:latin typeface="Phetsarath OT" panose="02000500000000020004" pitchFamily="2" charset="0"/>
                        <a:ea typeface="Saysettha OT" panose="020B0504020207020204" pitchFamily="34" charset="-34"/>
                        <a:cs typeface="Phetsarath OT" panose="02000500000000020004" pitchFamily="2" charset="0"/>
                      </a:endParaRPr>
                    </a:p>
                  </a:txBody>
                  <a:tcPr marL="0" marR="0" marT="0" marB="0" vert="vert270" anchor="ctr"/>
                </a:tc>
                <a:tc>
                  <a:txBody>
                    <a:bodyPr/>
                    <a:lstStyle/>
                    <a:p>
                      <a:pPr marL="71755" marR="71755" algn="ctr"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Phetsarath OT" panose="02000500000000020004" pitchFamily="2" charset="0"/>
                          <a:cs typeface="Phetsarath OT" panose="02000500000000020004" pitchFamily="2" charset="0"/>
                        </a:rPr>
                        <a:t>29/05/18</a:t>
                      </a:r>
                      <a:endParaRPr lang="en-US" sz="1600" dirty="0">
                        <a:effectLst/>
                        <a:latin typeface="Phetsarath OT" panose="02000500000000020004" pitchFamily="2" charset="0"/>
                        <a:ea typeface="Saysettha OT" panose="020B0504020207020204" pitchFamily="34" charset="-34"/>
                        <a:cs typeface="Phetsarath OT" panose="02000500000000020004" pitchFamily="2" charset="0"/>
                      </a:endParaRPr>
                    </a:p>
                  </a:txBody>
                  <a:tcPr marL="0" marR="0" marT="0" marB="0" vert="vert270" anchor="ctr"/>
                </a:tc>
                <a:tc>
                  <a:txBody>
                    <a:bodyPr/>
                    <a:lstStyle/>
                    <a:p>
                      <a:pPr marL="71755" marR="71755" algn="ctr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Phetsarath OT" panose="02000500000000020004" pitchFamily="2" charset="0"/>
                          <a:cs typeface="Phetsarath OT" panose="02000500000000020004" pitchFamily="2" charset="0"/>
                        </a:rPr>
                        <a:t>05/06/18</a:t>
                      </a:r>
                      <a:endParaRPr lang="en-US" sz="1600">
                        <a:effectLst/>
                        <a:latin typeface="Phetsarath OT" panose="02000500000000020004" pitchFamily="2" charset="0"/>
                        <a:ea typeface="Saysettha OT" panose="020B0504020207020204" pitchFamily="34" charset="-34"/>
                        <a:cs typeface="Phetsarath OT" panose="02000500000000020004" pitchFamily="2" charset="0"/>
                      </a:endParaRPr>
                    </a:p>
                  </a:txBody>
                  <a:tcPr marL="0" marR="0" marT="0" marB="0" vert="vert270" anchor="ctr"/>
                </a:tc>
                <a:tc>
                  <a:txBody>
                    <a:bodyPr/>
                    <a:lstStyle/>
                    <a:p>
                      <a:pPr marL="71755" marR="71755" algn="ctr"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Phetsarath OT" panose="02000500000000020004" pitchFamily="2" charset="0"/>
                          <a:cs typeface="Phetsarath OT" panose="02000500000000020004" pitchFamily="2" charset="0"/>
                        </a:rPr>
                        <a:t>12/06/18</a:t>
                      </a:r>
                      <a:endParaRPr lang="en-US" sz="1600" dirty="0">
                        <a:effectLst/>
                        <a:latin typeface="Phetsarath OT" panose="02000500000000020004" pitchFamily="2" charset="0"/>
                        <a:ea typeface="Saysettha OT" panose="020B0504020207020204" pitchFamily="34" charset="-34"/>
                        <a:cs typeface="Phetsarath OT" panose="02000500000000020004" pitchFamily="2" charset="0"/>
                      </a:endParaRPr>
                    </a:p>
                  </a:txBody>
                  <a:tcPr marL="0" marR="0" marT="0" marB="0" vert="vert270" anchor="ctr"/>
                </a:tc>
                <a:tc>
                  <a:txBody>
                    <a:bodyPr/>
                    <a:lstStyle/>
                    <a:p>
                      <a:pPr marL="71755" marR="71755" algn="ctr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Phetsarath OT" panose="02000500000000020004" pitchFamily="2" charset="0"/>
                          <a:cs typeface="Phetsarath OT" panose="02000500000000020004" pitchFamily="2" charset="0"/>
                        </a:rPr>
                        <a:t>19/06/18</a:t>
                      </a:r>
                      <a:endParaRPr lang="en-US" sz="1600">
                        <a:effectLst/>
                        <a:latin typeface="Phetsarath OT" panose="02000500000000020004" pitchFamily="2" charset="0"/>
                        <a:ea typeface="Saysettha OT" panose="020B0504020207020204" pitchFamily="34" charset="-34"/>
                        <a:cs typeface="Phetsarath OT" panose="02000500000000020004" pitchFamily="2" charset="0"/>
                      </a:endParaRPr>
                    </a:p>
                  </a:txBody>
                  <a:tcPr marL="0" marR="0" marT="0" marB="0" vert="vert270" anchor="ctr"/>
                </a:tc>
                <a:tc>
                  <a:txBody>
                    <a:bodyPr/>
                    <a:lstStyle/>
                    <a:p>
                      <a:pPr marL="71755" marR="71755" algn="ctr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Phetsarath OT" panose="02000500000000020004" pitchFamily="2" charset="0"/>
                          <a:cs typeface="Phetsarath OT" panose="02000500000000020004" pitchFamily="2" charset="0"/>
                        </a:rPr>
                        <a:t>26/06/18</a:t>
                      </a:r>
                      <a:endParaRPr lang="en-US" sz="1600">
                        <a:effectLst/>
                        <a:latin typeface="Phetsarath OT" panose="02000500000000020004" pitchFamily="2" charset="0"/>
                        <a:ea typeface="Saysettha OT" panose="020B0504020207020204" pitchFamily="34" charset="-34"/>
                        <a:cs typeface="Phetsarath OT" panose="02000500000000020004" pitchFamily="2" charset="0"/>
                      </a:endParaRPr>
                    </a:p>
                  </a:txBody>
                  <a:tcPr marL="0" marR="0" marT="0" marB="0" vert="vert270" anchor="ctr"/>
                </a:tc>
                <a:tc>
                  <a:txBody>
                    <a:bodyPr/>
                    <a:lstStyle/>
                    <a:p>
                      <a:pPr marL="71755" marR="71755" algn="ctr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Phetsarath OT" panose="02000500000000020004" pitchFamily="2" charset="0"/>
                          <a:cs typeface="Phetsarath OT" panose="02000500000000020004" pitchFamily="2" charset="0"/>
                        </a:rPr>
                        <a:t>03/07/18</a:t>
                      </a:r>
                      <a:endParaRPr lang="en-US" sz="1600">
                        <a:effectLst/>
                        <a:latin typeface="Phetsarath OT" panose="02000500000000020004" pitchFamily="2" charset="0"/>
                        <a:ea typeface="Saysettha OT" panose="020B0504020207020204" pitchFamily="34" charset="-34"/>
                        <a:cs typeface="Phetsarath OT" panose="02000500000000020004" pitchFamily="2" charset="0"/>
                      </a:endParaRPr>
                    </a:p>
                  </a:txBody>
                  <a:tcPr marL="0" marR="0" marT="0" marB="0" vert="vert270" anchor="ctr"/>
                </a:tc>
                <a:tc>
                  <a:txBody>
                    <a:bodyPr/>
                    <a:lstStyle/>
                    <a:p>
                      <a:pPr marL="71755" marR="71755" algn="ctr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Phetsarath OT" panose="02000500000000020004" pitchFamily="2" charset="0"/>
                          <a:cs typeface="Phetsarath OT" panose="02000500000000020004" pitchFamily="2" charset="0"/>
                        </a:rPr>
                        <a:t>10/07/18</a:t>
                      </a:r>
                      <a:endParaRPr lang="en-US" sz="1600">
                        <a:effectLst/>
                        <a:latin typeface="Phetsarath OT" panose="02000500000000020004" pitchFamily="2" charset="0"/>
                        <a:ea typeface="Saysettha OT" panose="020B0504020207020204" pitchFamily="34" charset="-34"/>
                        <a:cs typeface="Phetsarath OT" panose="02000500000000020004" pitchFamily="2" charset="0"/>
                      </a:endParaRPr>
                    </a:p>
                  </a:txBody>
                  <a:tcPr marL="0" marR="0" marT="0" marB="0" vert="vert270" anchor="ctr"/>
                </a:tc>
                <a:tc>
                  <a:txBody>
                    <a:bodyPr/>
                    <a:lstStyle/>
                    <a:p>
                      <a:pPr marL="71755" marR="71755" algn="ctr">
                        <a:spcAft>
                          <a:spcPts val="0"/>
                        </a:spcAft>
                      </a:pPr>
                      <a:r>
                        <a:rPr lang="lo-LA" sz="1600">
                          <a:effectLst/>
                          <a:latin typeface="Phetsarath OT" panose="02000500000000020004" pitchFamily="2" charset="0"/>
                          <a:cs typeface="Phetsarath OT" panose="02000500000000020004" pitchFamily="2" charset="0"/>
                        </a:rPr>
                        <a:t>ສະເລ່ຍ</a:t>
                      </a:r>
                      <a:endParaRPr lang="en-US" sz="1600">
                        <a:effectLst/>
                        <a:latin typeface="Phetsarath OT" panose="02000500000000020004" pitchFamily="2" charset="0"/>
                        <a:ea typeface="Saysettha OT" panose="020B0504020207020204" pitchFamily="34" charset="-34"/>
                        <a:cs typeface="Phetsarath OT" panose="02000500000000020004" pitchFamily="2" charset="0"/>
                      </a:endParaRPr>
                    </a:p>
                  </a:txBody>
                  <a:tcPr marL="0" marR="0" marT="0" marB="0" vert="vert270" anchor="ctr"/>
                </a:tc>
                <a:tc>
                  <a:txBody>
                    <a:bodyPr/>
                    <a:lstStyle/>
                    <a:p>
                      <a:pPr marL="71755" marR="71755" algn="ctr">
                        <a:spcAft>
                          <a:spcPts val="0"/>
                        </a:spcAft>
                      </a:pPr>
                      <a:r>
                        <a:rPr lang="lo-LA" sz="1600">
                          <a:effectLst/>
                          <a:latin typeface="Phetsarath OT" panose="02000500000000020004" pitchFamily="2" charset="0"/>
                          <a:cs typeface="Phetsarath OT" panose="02000500000000020004" pitchFamily="2" charset="0"/>
                        </a:rPr>
                        <a:t>ຄະແນນ</a:t>
                      </a:r>
                      <a:endParaRPr lang="en-US" sz="1600">
                        <a:effectLst/>
                        <a:latin typeface="Phetsarath OT" panose="02000500000000020004" pitchFamily="2" charset="0"/>
                        <a:ea typeface="Saysettha OT" panose="020B0504020207020204" pitchFamily="34" charset="-34"/>
                        <a:cs typeface="Phetsarath OT" panose="02000500000000020004" pitchFamily="2" charset="0"/>
                      </a:endParaRPr>
                    </a:p>
                  </a:txBody>
                  <a:tcPr marL="0" marR="0" marT="0" marB="0" vert="vert270" anchor="ctr"/>
                </a:tc>
                <a:extLst>
                  <a:ext uri="{0D108BD9-81ED-4DB2-BD59-A6C34878D82A}">
                    <a16:rowId xmlns:a16="http://schemas.microsoft.com/office/drawing/2014/main" val="224158093"/>
                  </a:ext>
                </a:extLst>
              </a:tr>
              <a:tr h="54616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lo-LA" sz="1600">
                          <a:effectLst/>
                          <a:latin typeface="Phetsarath OT" panose="02000500000000020004" pitchFamily="2" charset="0"/>
                          <a:cs typeface="Phetsarath OT" panose="02000500000000020004" pitchFamily="2" charset="0"/>
                        </a:rPr>
                        <a:t>ໂຮງເຮືອນແບບໃຊ້ຄົນຫົດນ້ຳ</a:t>
                      </a:r>
                      <a:endParaRPr lang="en-US" sz="1600">
                        <a:effectLst/>
                        <a:latin typeface="Phetsarath OT" panose="02000500000000020004" pitchFamily="2" charset="0"/>
                        <a:ea typeface="Saysettha OT" panose="020B0504020207020204" pitchFamily="34" charset="-34"/>
                        <a:cs typeface="Phetsarath OT" panose="02000500000000020004" pitchFamily="2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Phetsarath OT" panose="02000500000000020004" pitchFamily="2" charset="0"/>
                          <a:cs typeface="Phetsarath OT" panose="02000500000000020004" pitchFamily="2" charset="0"/>
                        </a:rPr>
                        <a:t>18.3</a:t>
                      </a:r>
                      <a:endParaRPr lang="en-US" sz="1600">
                        <a:effectLst/>
                        <a:latin typeface="Phetsarath OT" panose="02000500000000020004" pitchFamily="2" charset="0"/>
                        <a:ea typeface="Saysettha OT" panose="020B0504020207020204" pitchFamily="34" charset="-34"/>
                        <a:cs typeface="Phetsarath OT" panose="02000500000000020004" pitchFamily="2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Phetsarath OT" panose="02000500000000020004" pitchFamily="2" charset="0"/>
                          <a:cs typeface="Phetsarath OT" panose="02000500000000020004" pitchFamily="2" charset="0"/>
                        </a:rPr>
                        <a:t>30.0</a:t>
                      </a:r>
                      <a:endParaRPr lang="en-US" sz="1600">
                        <a:effectLst/>
                        <a:latin typeface="Phetsarath OT" panose="02000500000000020004" pitchFamily="2" charset="0"/>
                        <a:ea typeface="Saysettha OT" panose="020B0504020207020204" pitchFamily="34" charset="-34"/>
                        <a:cs typeface="Phetsarath OT" panose="02000500000000020004" pitchFamily="2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Phetsarath OT" panose="02000500000000020004" pitchFamily="2" charset="0"/>
                          <a:cs typeface="Phetsarath OT" panose="02000500000000020004" pitchFamily="2" charset="0"/>
                        </a:rPr>
                        <a:t>48.6</a:t>
                      </a:r>
                      <a:endParaRPr lang="en-US" sz="1600">
                        <a:effectLst/>
                        <a:latin typeface="Phetsarath OT" panose="02000500000000020004" pitchFamily="2" charset="0"/>
                        <a:ea typeface="Saysettha OT" panose="020B0504020207020204" pitchFamily="34" charset="-34"/>
                        <a:cs typeface="Phetsarath OT" panose="02000500000000020004" pitchFamily="2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Phetsarath OT" panose="02000500000000020004" pitchFamily="2" charset="0"/>
                          <a:cs typeface="Phetsarath OT" panose="02000500000000020004" pitchFamily="2" charset="0"/>
                        </a:rPr>
                        <a:t>61.1</a:t>
                      </a:r>
                      <a:endParaRPr lang="en-US" sz="1600">
                        <a:effectLst/>
                        <a:latin typeface="Phetsarath OT" panose="02000500000000020004" pitchFamily="2" charset="0"/>
                        <a:ea typeface="Saysettha OT" panose="020B0504020207020204" pitchFamily="34" charset="-34"/>
                        <a:cs typeface="Phetsarath OT" panose="02000500000000020004" pitchFamily="2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Phetsarath OT" panose="02000500000000020004" pitchFamily="2" charset="0"/>
                          <a:cs typeface="Phetsarath OT" panose="02000500000000020004" pitchFamily="2" charset="0"/>
                        </a:rPr>
                        <a:t>81.1</a:t>
                      </a:r>
                      <a:endParaRPr lang="en-US" sz="1600">
                        <a:effectLst/>
                        <a:latin typeface="Phetsarath OT" panose="02000500000000020004" pitchFamily="2" charset="0"/>
                        <a:ea typeface="Saysettha OT" panose="020B0504020207020204" pitchFamily="34" charset="-34"/>
                        <a:cs typeface="Phetsarath OT" panose="02000500000000020004" pitchFamily="2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Phetsarath OT" panose="02000500000000020004" pitchFamily="2" charset="0"/>
                          <a:cs typeface="Phetsarath OT" panose="02000500000000020004" pitchFamily="2" charset="0"/>
                        </a:rPr>
                        <a:t>87.5</a:t>
                      </a:r>
                      <a:endParaRPr lang="en-US" sz="1600">
                        <a:effectLst/>
                        <a:latin typeface="Phetsarath OT" panose="02000500000000020004" pitchFamily="2" charset="0"/>
                        <a:ea typeface="Saysettha OT" panose="020B0504020207020204" pitchFamily="34" charset="-34"/>
                        <a:cs typeface="Phetsarath OT" panose="02000500000000020004" pitchFamily="2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Phetsarath OT" panose="02000500000000020004" pitchFamily="2" charset="0"/>
                          <a:cs typeface="Phetsarath OT" panose="02000500000000020004" pitchFamily="2" charset="0"/>
                        </a:rPr>
                        <a:t>97.2</a:t>
                      </a:r>
                      <a:endParaRPr lang="en-US" sz="1600">
                        <a:effectLst/>
                        <a:latin typeface="Phetsarath OT" panose="02000500000000020004" pitchFamily="2" charset="0"/>
                        <a:ea typeface="Saysettha OT" panose="020B0504020207020204" pitchFamily="34" charset="-34"/>
                        <a:cs typeface="Phetsarath OT" panose="02000500000000020004" pitchFamily="2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Phetsarath OT" panose="02000500000000020004" pitchFamily="2" charset="0"/>
                          <a:cs typeface="Phetsarath OT" panose="02000500000000020004" pitchFamily="2" charset="0"/>
                        </a:rPr>
                        <a:t>95.8</a:t>
                      </a:r>
                      <a:endParaRPr lang="en-US" sz="1600">
                        <a:effectLst/>
                        <a:latin typeface="Phetsarath OT" panose="02000500000000020004" pitchFamily="2" charset="0"/>
                        <a:ea typeface="Saysettha OT" panose="020B0504020207020204" pitchFamily="34" charset="-34"/>
                        <a:cs typeface="Phetsarath OT" panose="02000500000000020004" pitchFamily="2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Phetsarath OT" panose="02000500000000020004" pitchFamily="2" charset="0"/>
                          <a:cs typeface="Phetsarath OT" panose="02000500000000020004" pitchFamily="2" charset="0"/>
                        </a:rPr>
                        <a:t>0.0</a:t>
                      </a:r>
                      <a:endParaRPr lang="en-US" sz="1600">
                        <a:effectLst/>
                        <a:latin typeface="Phetsarath OT" panose="02000500000000020004" pitchFamily="2" charset="0"/>
                        <a:ea typeface="Saysettha OT" panose="020B0504020207020204" pitchFamily="34" charset="-34"/>
                        <a:cs typeface="Phetsarath OT" panose="02000500000000020004" pitchFamily="2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Phetsarath OT" panose="02000500000000020004" pitchFamily="2" charset="0"/>
                          <a:cs typeface="Phetsarath OT" panose="02000500000000020004" pitchFamily="2" charset="0"/>
                        </a:rPr>
                        <a:t>57.7</a:t>
                      </a:r>
                      <a:endParaRPr lang="en-US" sz="1600">
                        <a:effectLst/>
                        <a:latin typeface="Phetsarath OT" panose="02000500000000020004" pitchFamily="2" charset="0"/>
                        <a:ea typeface="Saysettha OT" panose="020B0504020207020204" pitchFamily="34" charset="-34"/>
                        <a:cs typeface="Phetsarath OT" panose="02000500000000020004" pitchFamily="2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Phetsarath OT" panose="02000500000000020004" pitchFamily="2" charset="0"/>
                          <a:cs typeface="Phetsarath OT" panose="02000500000000020004" pitchFamily="2" charset="0"/>
                        </a:rPr>
                        <a:t>1</a:t>
                      </a:r>
                      <a:endParaRPr lang="en-US" sz="1600">
                        <a:effectLst/>
                        <a:latin typeface="Phetsarath OT" panose="02000500000000020004" pitchFamily="2" charset="0"/>
                        <a:ea typeface="Saysettha OT" panose="020B0504020207020204" pitchFamily="34" charset="-34"/>
                        <a:cs typeface="Phetsarath OT" panose="02000500000000020004" pitchFamily="2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82362948"/>
                  </a:ext>
                </a:extLst>
              </a:tr>
              <a:tr h="90572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lo-LA" sz="1600">
                          <a:effectLst/>
                          <a:latin typeface="Phetsarath OT" panose="02000500000000020004" pitchFamily="2" charset="0"/>
                          <a:cs typeface="Phetsarath OT" panose="02000500000000020004" pitchFamily="2" charset="0"/>
                        </a:rPr>
                        <a:t>ໂຮງເຮືອນແບບຕັ້ງເວລາຫົດນ້ຳ</a:t>
                      </a:r>
                      <a:endParaRPr lang="en-US" sz="1600">
                        <a:effectLst/>
                        <a:latin typeface="Phetsarath OT" panose="02000500000000020004" pitchFamily="2" charset="0"/>
                        <a:ea typeface="Saysettha OT" panose="020B0504020207020204" pitchFamily="34" charset="-34"/>
                        <a:cs typeface="Phetsarath OT" panose="02000500000000020004" pitchFamily="2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Phetsarath OT" panose="02000500000000020004" pitchFamily="2" charset="0"/>
                          <a:cs typeface="Phetsarath OT" panose="02000500000000020004" pitchFamily="2" charset="0"/>
                        </a:rPr>
                        <a:t>20.6</a:t>
                      </a:r>
                      <a:endParaRPr lang="en-US" sz="1600">
                        <a:effectLst/>
                        <a:latin typeface="Phetsarath OT" panose="02000500000000020004" pitchFamily="2" charset="0"/>
                        <a:ea typeface="Saysettha OT" panose="020B0504020207020204" pitchFamily="34" charset="-34"/>
                        <a:cs typeface="Phetsarath OT" panose="02000500000000020004" pitchFamily="2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Phetsarath OT" panose="02000500000000020004" pitchFamily="2" charset="0"/>
                          <a:cs typeface="Phetsarath OT" panose="02000500000000020004" pitchFamily="2" charset="0"/>
                        </a:rPr>
                        <a:t>30.6</a:t>
                      </a:r>
                      <a:endParaRPr lang="en-US" sz="1600">
                        <a:effectLst/>
                        <a:latin typeface="Phetsarath OT" panose="02000500000000020004" pitchFamily="2" charset="0"/>
                        <a:ea typeface="Saysettha OT" panose="020B0504020207020204" pitchFamily="34" charset="-34"/>
                        <a:cs typeface="Phetsarath OT" panose="02000500000000020004" pitchFamily="2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Phetsarath OT" panose="02000500000000020004" pitchFamily="2" charset="0"/>
                          <a:cs typeface="Phetsarath OT" panose="02000500000000020004" pitchFamily="2" charset="0"/>
                        </a:rPr>
                        <a:t>54.4</a:t>
                      </a:r>
                      <a:endParaRPr lang="en-US" sz="1600">
                        <a:effectLst/>
                        <a:latin typeface="Phetsarath OT" panose="02000500000000020004" pitchFamily="2" charset="0"/>
                        <a:ea typeface="Saysettha OT" panose="020B0504020207020204" pitchFamily="34" charset="-34"/>
                        <a:cs typeface="Phetsarath OT" panose="02000500000000020004" pitchFamily="2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Phetsarath OT" panose="02000500000000020004" pitchFamily="2" charset="0"/>
                          <a:cs typeface="Phetsarath OT" panose="02000500000000020004" pitchFamily="2" charset="0"/>
                        </a:rPr>
                        <a:t>69.4</a:t>
                      </a:r>
                      <a:endParaRPr lang="en-US" sz="1600">
                        <a:effectLst/>
                        <a:latin typeface="Phetsarath OT" panose="02000500000000020004" pitchFamily="2" charset="0"/>
                        <a:ea typeface="Saysettha OT" panose="020B0504020207020204" pitchFamily="34" charset="-34"/>
                        <a:cs typeface="Phetsarath OT" panose="02000500000000020004" pitchFamily="2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Phetsarath OT" panose="02000500000000020004" pitchFamily="2" charset="0"/>
                          <a:cs typeface="Phetsarath OT" panose="02000500000000020004" pitchFamily="2" charset="0"/>
                        </a:rPr>
                        <a:t>60.6</a:t>
                      </a:r>
                      <a:endParaRPr lang="en-US" sz="1600">
                        <a:effectLst/>
                        <a:latin typeface="Phetsarath OT" panose="02000500000000020004" pitchFamily="2" charset="0"/>
                        <a:ea typeface="Saysettha OT" panose="020B0504020207020204" pitchFamily="34" charset="-34"/>
                        <a:cs typeface="Phetsarath OT" panose="02000500000000020004" pitchFamily="2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Phetsarath OT" panose="02000500000000020004" pitchFamily="2" charset="0"/>
                          <a:cs typeface="Phetsarath OT" panose="02000500000000020004" pitchFamily="2" charset="0"/>
                        </a:rPr>
                        <a:t>85.6</a:t>
                      </a:r>
                      <a:endParaRPr lang="en-US" sz="1600">
                        <a:effectLst/>
                        <a:latin typeface="Phetsarath OT" panose="02000500000000020004" pitchFamily="2" charset="0"/>
                        <a:ea typeface="Saysettha OT" panose="020B0504020207020204" pitchFamily="34" charset="-34"/>
                        <a:cs typeface="Phetsarath OT" panose="02000500000000020004" pitchFamily="2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Phetsarath OT" panose="02000500000000020004" pitchFamily="2" charset="0"/>
                          <a:cs typeface="Phetsarath OT" panose="02000500000000020004" pitchFamily="2" charset="0"/>
                        </a:rPr>
                        <a:t>73.3</a:t>
                      </a:r>
                      <a:endParaRPr lang="en-US" sz="1600">
                        <a:effectLst/>
                        <a:latin typeface="Phetsarath OT" panose="02000500000000020004" pitchFamily="2" charset="0"/>
                        <a:ea typeface="Saysettha OT" panose="020B0504020207020204" pitchFamily="34" charset="-34"/>
                        <a:cs typeface="Phetsarath OT" panose="02000500000000020004" pitchFamily="2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Phetsarath OT" panose="02000500000000020004" pitchFamily="2" charset="0"/>
                          <a:cs typeface="Phetsarath OT" panose="02000500000000020004" pitchFamily="2" charset="0"/>
                        </a:rPr>
                        <a:t>83.3</a:t>
                      </a:r>
                      <a:endParaRPr lang="en-US" sz="1600">
                        <a:effectLst/>
                        <a:latin typeface="Phetsarath OT" panose="02000500000000020004" pitchFamily="2" charset="0"/>
                        <a:ea typeface="Saysettha OT" panose="020B0504020207020204" pitchFamily="34" charset="-34"/>
                        <a:cs typeface="Phetsarath OT" panose="02000500000000020004" pitchFamily="2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Phetsarath OT" panose="02000500000000020004" pitchFamily="2" charset="0"/>
                          <a:cs typeface="Phetsarath OT" panose="02000500000000020004" pitchFamily="2" charset="0"/>
                        </a:rPr>
                        <a:t>90.3</a:t>
                      </a:r>
                      <a:endParaRPr lang="en-US" sz="1600">
                        <a:effectLst/>
                        <a:latin typeface="Phetsarath OT" panose="02000500000000020004" pitchFamily="2" charset="0"/>
                        <a:ea typeface="Saysettha OT" panose="020B0504020207020204" pitchFamily="34" charset="-34"/>
                        <a:cs typeface="Phetsarath OT" panose="02000500000000020004" pitchFamily="2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Phetsarath OT" panose="02000500000000020004" pitchFamily="2" charset="0"/>
                          <a:cs typeface="Phetsarath OT" panose="02000500000000020004" pitchFamily="2" charset="0"/>
                        </a:rPr>
                        <a:t>63.1</a:t>
                      </a:r>
                      <a:endParaRPr lang="en-US" sz="1600">
                        <a:effectLst/>
                        <a:latin typeface="Phetsarath OT" panose="02000500000000020004" pitchFamily="2" charset="0"/>
                        <a:ea typeface="Saysettha OT" panose="020B0504020207020204" pitchFamily="34" charset="-34"/>
                        <a:cs typeface="Phetsarath OT" panose="02000500000000020004" pitchFamily="2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Phetsarath OT" panose="02000500000000020004" pitchFamily="2" charset="0"/>
                          <a:cs typeface="Phetsarath OT" panose="02000500000000020004" pitchFamily="2" charset="0"/>
                        </a:rPr>
                        <a:t>2</a:t>
                      </a:r>
                      <a:endParaRPr lang="en-US" sz="1600">
                        <a:effectLst/>
                        <a:latin typeface="Phetsarath OT" panose="02000500000000020004" pitchFamily="2" charset="0"/>
                        <a:ea typeface="Saysettha OT" panose="020B0504020207020204" pitchFamily="34" charset="-34"/>
                        <a:cs typeface="Phetsarath OT" panose="02000500000000020004" pitchFamily="2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743008907"/>
                  </a:ext>
                </a:extLst>
              </a:tr>
              <a:tr h="109232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lo-LA" sz="1600" dirty="0">
                          <a:effectLst/>
                          <a:latin typeface="Phetsarath OT" panose="02000500000000020004" pitchFamily="2" charset="0"/>
                          <a:cs typeface="Phetsarath OT" panose="02000500000000020004" pitchFamily="2" charset="0"/>
                        </a:rPr>
                        <a:t>ໂຮງເຮືອນແບບໃຊ້ເຊັນເຊີວັດຄວາມຊູ່ມເພື່ອຫົດນ້ຳແບບອັດຕະໂນມັດ</a:t>
                      </a:r>
                      <a:endParaRPr lang="en-US" sz="1600" dirty="0">
                        <a:effectLst/>
                        <a:latin typeface="Phetsarath OT" panose="02000500000000020004" pitchFamily="2" charset="0"/>
                        <a:ea typeface="Saysettha OT" panose="020B0504020207020204" pitchFamily="34" charset="-34"/>
                        <a:cs typeface="Phetsarath OT" panose="02000500000000020004" pitchFamily="2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Phetsarath OT" panose="02000500000000020004" pitchFamily="2" charset="0"/>
                          <a:cs typeface="Phetsarath OT" panose="02000500000000020004" pitchFamily="2" charset="0"/>
                        </a:rPr>
                        <a:t>20.3</a:t>
                      </a:r>
                      <a:endParaRPr lang="en-US" sz="1600">
                        <a:effectLst/>
                        <a:latin typeface="Phetsarath OT" panose="02000500000000020004" pitchFamily="2" charset="0"/>
                        <a:ea typeface="Saysettha OT" panose="020B0504020207020204" pitchFamily="34" charset="-34"/>
                        <a:cs typeface="Phetsarath OT" panose="02000500000000020004" pitchFamily="2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Phetsarath OT" panose="02000500000000020004" pitchFamily="2" charset="0"/>
                          <a:cs typeface="Phetsarath OT" panose="02000500000000020004" pitchFamily="2" charset="0"/>
                        </a:rPr>
                        <a:t>26.7</a:t>
                      </a:r>
                      <a:endParaRPr lang="en-US" sz="1600" dirty="0">
                        <a:effectLst/>
                        <a:latin typeface="Phetsarath OT" panose="02000500000000020004" pitchFamily="2" charset="0"/>
                        <a:ea typeface="Saysettha OT" panose="020B0504020207020204" pitchFamily="34" charset="-34"/>
                        <a:cs typeface="Phetsarath OT" panose="02000500000000020004" pitchFamily="2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Phetsarath OT" panose="02000500000000020004" pitchFamily="2" charset="0"/>
                          <a:cs typeface="Phetsarath OT" panose="02000500000000020004" pitchFamily="2" charset="0"/>
                        </a:rPr>
                        <a:t>49.7</a:t>
                      </a:r>
                      <a:endParaRPr lang="en-US" sz="1600" dirty="0">
                        <a:effectLst/>
                        <a:latin typeface="Phetsarath OT" panose="02000500000000020004" pitchFamily="2" charset="0"/>
                        <a:ea typeface="Saysettha OT" panose="020B0504020207020204" pitchFamily="34" charset="-34"/>
                        <a:cs typeface="Phetsarath OT" panose="02000500000000020004" pitchFamily="2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Phetsarath OT" panose="02000500000000020004" pitchFamily="2" charset="0"/>
                          <a:cs typeface="Phetsarath OT" panose="02000500000000020004" pitchFamily="2" charset="0"/>
                        </a:rPr>
                        <a:t>67.0</a:t>
                      </a:r>
                      <a:endParaRPr lang="en-US" sz="1600" dirty="0">
                        <a:effectLst/>
                        <a:latin typeface="Phetsarath OT" panose="02000500000000020004" pitchFamily="2" charset="0"/>
                        <a:ea typeface="Saysettha OT" panose="020B0504020207020204" pitchFamily="34" charset="-34"/>
                        <a:cs typeface="Phetsarath OT" panose="02000500000000020004" pitchFamily="2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Phetsarath OT" panose="02000500000000020004" pitchFamily="2" charset="0"/>
                          <a:cs typeface="Phetsarath OT" panose="02000500000000020004" pitchFamily="2" charset="0"/>
                        </a:rPr>
                        <a:t>54.5</a:t>
                      </a:r>
                      <a:endParaRPr lang="en-US" sz="1600">
                        <a:effectLst/>
                        <a:latin typeface="Phetsarath OT" panose="02000500000000020004" pitchFamily="2" charset="0"/>
                        <a:ea typeface="Saysettha OT" panose="020B0504020207020204" pitchFamily="34" charset="-34"/>
                        <a:cs typeface="Phetsarath OT" panose="02000500000000020004" pitchFamily="2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Phetsarath OT" panose="02000500000000020004" pitchFamily="2" charset="0"/>
                          <a:cs typeface="Phetsarath OT" panose="02000500000000020004" pitchFamily="2" charset="0"/>
                        </a:rPr>
                        <a:t>100.0</a:t>
                      </a:r>
                      <a:endParaRPr lang="en-US" sz="1600">
                        <a:effectLst/>
                        <a:latin typeface="Phetsarath OT" panose="02000500000000020004" pitchFamily="2" charset="0"/>
                        <a:ea typeface="Saysettha OT" panose="020B0504020207020204" pitchFamily="34" charset="-34"/>
                        <a:cs typeface="Phetsarath OT" panose="02000500000000020004" pitchFamily="2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Phetsarath OT" panose="02000500000000020004" pitchFamily="2" charset="0"/>
                          <a:cs typeface="Phetsarath OT" panose="02000500000000020004" pitchFamily="2" charset="0"/>
                        </a:rPr>
                        <a:t>97.6</a:t>
                      </a:r>
                      <a:endParaRPr lang="en-US" sz="1600">
                        <a:effectLst/>
                        <a:latin typeface="Phetsarath OT" panose="02000500000000020004" pitchFamily="2" charset="0"/>
                        <a:ea typeface="Saysettha OT" panose="020B0504020207020204" pitchFamily="34" charset="-34"/>
                        <a:cs typeface="Phetsarath OT" panose="02000500000000020004" pitchFamily="2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Phetsarath OT" panose="02000500000000020004" pitchFamily="2" charset="0"/>
                          <a:cs typeface="Phetsarath OT" panose="02000500000000020004" pitchFamily="2" charset="0"/>
                        </a:rPr>
                        <a:t>97.6</a:t>
                      </a:r>
                      <a:endParaRPr lang="en-US" sz="1600">
                        <a:effectLst/>
                        <a:latin typeface="Phetsarath OT" panose="02000500000000020004" pitchFamily="2" charset="0"/>
                        <a:ea typeface="Saysettha OT" panose="020B0504020207020204" pitchFamily="34" charset="-34"/>
                        <a:cs typeface="Phetsarath OT" panose="02000500000000020004" pitchFamily="2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Phetsarath OT" panose="02000500000000020004" pitchFamily="2" charset="0"/>
                          <a:cs typeface="Phetsarath OT" panose="02000500000000020004" pitchFamily="2" charset="0"/>
                        </a:rPr>
                        <a:t>99.6</a:t>
                      </a:r>
                      <a:endParaRPr lang="en-US" sz="1600">
                        <a:effectLst/>
                        <a:latin typeface="Phetsarath OT" panose="02000500000000020004" pitchFamily="2" charset="0"/>
                        <a:ea typeface="Saysettha OT" panose="020B0504020207020204" pitchFamily="34" charset="-34"/>
                        <a:cs typeface="Phetsarath OT" panose="02000500000000020004" pitchFamily="2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Phetsarath OT" panose="02000500000000020004" pitchFamily="2" charset="0"/>
                          <a:cs typeface="Phetsarath OT" panose="02000500000000020004" pitchFamily="2" charset="0"/>
                        </a:rPr>
                        <a:t>68.1</a:t>
                      </a:r>
                      <a:endParaRPr lang="en-US" sz="1600">
                        <a:effectLst/>
                        <a:latin typeface="Phetsarath OT" panose="02000500000000020004" pitchFamily="2" charset="0"/>
                        <a:ea typeface="Saysettha OT" panose="020B0504020207020204" pitchFamily="34" charset="-34"/>
                        <a:cs typeface="Phetsarath OT" panose="02000500000000020004" pitchFamily="2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Phetsarath OT" panose="02000500000000020004" pitchFamily="2" charset="0"/>
                          <a:cs typeface="Phetsarath OT" panose="02000500000000020004" pitchFamily="2" charset="0"/>
                        </a:rPr>
                        <a:t>3</a:t>
                      </a:r>
                      <a:endParaRPr lang="en-US" sz="1600" dirty="0">
                        <a:effectLst/>
                        <a:latin typeface="Phetsarath OT" panose="02000500000000020004" pitchFamily="2" charset="0"/>
                        <a:ea typeface="Saysettha OT" panose="020B0504020207020204" pitchFamily="34" charset="-34"/>
                        <a:cs typeface="Phetsarath OT" panose="02000500000000020004" pitchFamily="2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4117678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8803470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12873-36C0-4A88-BDD3-23B2636CEA6E}" type="slidenum">
              <a:rPr lang="en-US" smtClean="0"/>
              <a:t>41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7F83D37-85CF-CB4B-B134-8B2B60927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7830" y="235122"/>
            <a:ext cx="9707262" cy="5957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80610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12873-36C0-4A88-BDD3-23B2636CEA6E}" type="slidenum">
              <a:rPr lang="en-US" smtClean="0"/>
              <a:t>42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0968FF8-427D-2F48-BF7C-948FE7844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5"/>
            <a:ext cx="11094720" cy="1450757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Phetsarath OT" panose="02000500000000020004" pitchFamily="2" charset="0"/>
                <a:cs typeface="Phetsarath OT" panose="02000500000000020004" pitchFamily="2" charset="0"/>
              </a:rPr>
              <a:t>4.1.2 </a:t>
            </a:r>
            <a:r>
              <a:rPr lang="lo-LA" sz="2800" b="1" dirty="0">
                <a:latin typeface="Phetsarath OT" panose="02000500000000020004" pitchFamily="2" charset="0"/>
                <a:cs typeface="Phetsarath OT" panose="02000500000000020004" pitchFamily="2" charset="0"/>
              </a:rPr>
              <a:t>ການປຽບທຽບອັດຕາສ່ວນຈຳນວນ</a:t>
            </a:r>
            <a:r>
              <a:rPr lang="en-US" sz="2800" b="1" dirty="0" err="1">
                <a:latin typeface="Phetsarath OT" panose="02000500000000020004" pitchFamily="2" charset="0"/>
                <a:cs typeface="Phetsarath OT" panose="02000500000000020004" pitchFamily="2" charset="0"/>
              </a:rPr>
              <a:t>ໃບ</a:t>
            </a:r>
            <a:r>
              <a:rPr lang="lo-LA" sz="2800" b="1" dirty="0">
                <a:latin typeface="Phetsarath OT" panose="02000500000000020004" pitchFamily="2" charset="0"/>
                <a:cs typeface="Phetsarath OT" panose="02000500000000020004" pitchFamily="2" charset="0"/>
              </a:rPr>
              <a:t> </a:t>
            </a:r>
            <a:endParaRPr lang="en-US" sz="2800" dirty="0">
              <a:latin typeface="Phetsarath OT" panose="02000500000000020004" pitchFamily="2" charset="0"/>
              <a:cs typeface="Phetsarath OT" panose="02000500000000020004" pitchFamily="2" charset="0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6639D2D-8CDB-234D-ACF5-CC479870C5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7274463"/>
              </p:ext>
            </p:extLst>
          </p:nvPr>
        </p:nvGraphicFramePr>
        <p:xfrm>
          <a:off x="1097280" y="2051221"/>
          <a:ext cx="10345396" cy="3966518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3143559">
                  <a:extLst>
                    <a:ext uri="{9D8B030D-6E8A-4147-A177-3AD203B41FA5}">
                      <a16:colId xmlns:a16="http://schemas.microsoft.com/office/drawing/2014/main" val="2781544831"/>
                    </a:ext>
                  </a:extLst>
                </a:gridCol>
                <a:gridCol w="674655">
                  <a:extLst>
                    <a:ext uri="{9D8B030D-6E8A-4147-A177-3AD203B41FA5}">
                      <a16:colId xmlns:a16="http://schemas.microsoft.com/office/drawing/2014/main" val="4225795695"/>
                    </a:ext>
                  </a:extLst>
                </a:gridCol>
                <a:gridCol w="674655">
                  <a:extLst>
                    <a:ext uri="{9D8B030D-6E8A-4147-A177-3AD203B41FA5}">
                      <a16:colId xmlns:a16="http://schemas.microsoft.com/office/drawing/2014/main" val="3633479939"/>
                    </a:ext>
                  </a:extLst>
                </a:gridCol>
                <a:gridCol w="674655">
                  <a:extLst>
                    <a:ext uri="{9D8B030D-6E8A-4147-A177-3AD203B41FA5}">
                      <a16:colId xmlns:a16="http://schemas.microsoft.com/office/drawing/2014/main" val="4277864203"/>
                    </a:ext>
                  </a:extLst>
                </a:gridCol>
                <a:gridCol w="674655">
                  <a:extLst>
                    <a:ext uri="{9D8B030D-6E8A-4147-A177-3AD203B41FA5}">
                      <a16:colId xmlns:a16="http://schemas.microsoft.com/office/drawing/2014/main" val="2931561675"/>
                    </a:ext>
                  </a:extLst>
                </a:gridCol>
                <a:gridCol w="674655">
                  <a:extLst>
                    <a:ext uri="{9D8B030D-6E8A-4147-A177-3AD203B41FA5}">
                      <a16:colId xmlns:a16="http://schemas.microsoft.com/office/drawing/2014/main" val="3566702795"/>
                    </a:ext>
                  </a:extLst>
                </a:gridCol>
                <a:gridCol w="685002">
                  <a:extLst>
                    <a:ext uri="{9D8B030D-6E8A-4147-A177-3AD203B41FA5}">
                      <a16:colId xmlns:a16="http://schemas.microsoft.com/office/drawing/2014/main" val="2321445559"/>
                    </a:ext>
                  </a:extLst>
                </a:gridCol>
                <a:gridCol w="666377">
                  <a:extLst>
                    <a:ext uri="{9D8B030D-6E8A-4147-A177-3AD203B41FA5}">
                      <a16:colId xmlns:a16="http://schemas.microsoft.com/office/drawing/2014/main" val="4096981314"/>
                    </a:ext>
                  </a:extLst>
                </a:gridCol>
                <a:gridCol w="674655">
                  <a:extLst>
                    <a:ext uri="{9D8B030D-6E8A-4147-A177-3AD203B41FA5}">
                      <a16:colId xmlns:a16="http://schemas.microsoft.com/office/drawing/2014/main" val="2931871119"/>
                    </a:ext>
                  </a:extLst>
                </a:gridCol>
                <a:gridCol w="674655">
                  <a:extLst>
                    <a:ext uri="{9D8B030D-6E8A-4147-A177-3AD203B41FA5}">
                      <a16:colId xmlns:a16="http://schemas.microsoft.com/office/drawing/2014/main" val="2148328770"/>
                    </a:ext>
                  </a:extLst>
                </a:gridCol>
                <a:gridCol w="639473">
                  <a:extLst>
                    <a:ext uri="{9D8B030D-6E8A-4147-A177-3AD203B41FA5}">
                      <a16:colId xmlns:a16="http://schemas.microsoft.com/office/drawing/2014/main" val="3297248393"/>
                    </a:ext>
                  </a:extLst>
                </a:gridCol>
                <a:gridCol w="488400">
                  <a:extLst>
                    <a:ext uri="{9D8B030D-6E8A-4147-A177-3AD203B41FA5}">
                      <a16:colId xmlns:a16="http://schemas.microsoft.com/office/drawing/2014/main" val="3827772327"/>
                    </a:ext>
                  </a:extLst>
                </a:gridCol>
              </a:tblGrid>
              <a:tr h="142230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lo-LA" sz="1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Saysettha OT" panose="020B0504020207020204" pitchFamily="34" charset="-34"/>
                        </a:rPr>
                        <a:t>ວັນທີ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Saysettha OT" panose="020B0504020207020204" pitchFamily="34" charset="-34"/>
                        <a:cs typeface="Saysettha OT" panose="020B0504020207020204" pitchFamily="34" charset="-34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71755" marR="71755" algn="ctr"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Saysettha OT" panose="020B0504020207020204" pitchFamily="34" charset="-34"/>
                          <a:ea typeface="Times New Roman" panose="02020603050405020304" pitchFamily="18" charset="0"/>
                          <a:cs typeface="Saysettha OT" panose="020B0504020207020204" pitchFamily="34" charset="-34"/>
                        </a:rPr>
                        <a:t>15/05/18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Saysettha OT" panose="020B0504020207020204" pitchFamily="34" charset="-34"/>
                        <a:cs typeface="Saysettha OT" panose="020B0504020207020204" pitchFamily="34" charset="-34"/>
                      </a:endParaRPr>
                    </a:p>
                  </a:txBody>
                  <a:tcPr marL="0" marR="0" marT="0" marB="0" vert="vert270" anchor="ctr"/>
                </a:tc>
                <a:tc>
                  <a:txBody>
                    <a:bodyPr/>
                    <a:lstStyle/>
                    <a:p>
                      <a:pPr marL="71755" marR="71755" algn="ctr"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Saysettha OT" panose="020B0504020207020204" pitchFamily="34" charset="-34"/>
                          <a:ea typeface="Times New Roman" panose="02020603050405020304" pitchFamily="18" charset="0"/>
                          <a:cs typeface="Saysettha OT" panose="020B0504020207020204" pitchFamily="34" charset="-34"/>
                        </a:rPr>
                        <a:t>22/05/18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Saysettha OT" panose="020B0504020207020204" pitchFamily="34" charset="-34"/>
                        <a:cs typeface="Saysettha OT" panose="020B0504020207020204" pitchFamily="34" charset="-34"/>
                      </a:endParaRPr>
                    </a:p>
                  </a:txBody>
                  <a:tcPr marL="0" marR="0" marT="0" marB="0" vert="vert270" anchor="ctr"/>
                </a:tc>
                <a:tc>
                  <a:txBody>
                    <a:bodyPr/>
                    <a:lstStyle/>
                    <a:p>
                      <a:pPr marL="71755" marR="71755" algn="ctr"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Saysettha OT" panose="020B0504020207020204" pitchFamily="34" charset="-34"/>
                          <a:ea typeface="Times New Roman" panose="02020603050405020304" pitchFamily="18" charset="0"/>
                          <a:cs typeface="Saysettha OT" panose="020B0504020207020204" pitchFamily="34" charset="-34"/>
                        </a:rPr>
                        <a:t>29/05/18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Saysettha OT" panose="020B0504020207020204" pitchFamily="34" charset="-34"/>
                        <a:cs typeface="Saysettha OT" panose="020B0504020207020204" pitchFamily="34" charset="-34"/>
                      </a:endParaRPr>
                    </a:p>
                  </a:txBody>
                  <a:tcPr marL="0" marR="0" marT="0" marB="0" vert="vert270" anchor="ctr"/>
                </a:tc>
                <a:tc>
                  <a:txBody>
                    <a:bodyPr/>
                    <a:lstStyle/>
                    <a:p>
                      <a:pPr marL="71755" marR="71755" algn="ctr"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Saysettha OT" panose="020B0504020207020204" pitchFamily="34" charset="-34"/>
                          <a:ea typeface="Times New Roman" panose="02020603050405020304" pitchFamily="18" charset="0"/>
                          <a:cs typeface="Saysettha OT" panose="020B0504020207020204" pitchFamily="34" charset="-34"/>
                        </a:rPr>
                        <a:t>05/06/18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Saysettha OT" panose="020B0504020207020204" pitchFamily="34" charset="-34"/>
                        <a:cs typeface="Saysettha OT" panose="020B0504020207020204" pitchFamily="34" charset="-34"/>
                      </a:endParaRPr>
                    </a:p>
                  </a:txBody>
                  <a:tcPr marL="0" marR="0" marT="0" marB="0" vert="vert270" anchor="ctr"/>
                </a:tc>
                <a:tc>
                  <a:txBody>
                    <a:bodyPr/>
                    <a:lstStyle/>
                    <a:p>
                      <a:pPr marL="71755" marR="71755" algn="ctr"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Saysettha OT" panose="020B0504020207020204" pitchFamily="34" charset="-34"/>
                          <a:ea typeface="Times New Roman" panose="02020603050405020304" pitchFamily="18" charset="0"/>
                          <a:cs typeface="Saysettha OT" panose="020B0504020207020204" pitchFamily="34" charset="-34"/>
                        </a:rPr>
                        <a:t>12/06/18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Saysettha OT" panose="020B0504020207020204" pitchFamily="34" charset="-34"/>
                        <a:cs typeface="Saysettha OT" panose="020B0504020207020204" pitchFamily="34" charset="-34"/>
                      </a:endParaRPr>
                    </a:p>
                  </a:txBody>
                  <a:tcPr marL="0" marR="0" marT="0" marB="0" vert="vert270" anchor="ctr"/>
                </a:tc>
                <a:tc>
                  <a:txBody>
                    <a:bodyPr/>
                    <a:lstStyle/>
                    <a:p>
                      <a:pPr marL="71755" marR="71755" algn="ctr"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Saysettha OT" panose="020B0504020207020204" pitchFamily="34" charset="-34"/>
                          <a:ea typeface="Times New Roman" panose="02020603050405020304" pitchFamily="18" charset="0"/>
                          <a:cs typeface="Saysettha OT" panose="020B0504020207020204" pitchFamily="34" charset="-34"/>
                        </a:rPr>
                        <a:t>19/06/18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Saysettha OT" panose="020B0504020207020204" pitchFamily="34" charset="-34"/>
                        <a:cs typeface="Saysettha OT" panose="020B0504020207020204" pitchFamily="34" charset="-34"/>
                      </a:endParaRPr>
                    </a:p>
                  </a:txBody>
                  <a:tcPr marL="0" marR="0" marT="0" marB="0" vert="vert270" anchor="ctr"/>
                </a:tc>
                <a:tc>
                  <a:txBody>
                    <a:bodyPr/>
                    <a:lstStyle/>
                    <a:p>
                      <a:pPr marL="71755" marR="71755" algn="ctr"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Saysettha OT" panose="020B0504020207020204" pitchFamily="34" charset="-34"/>
                          <a:ea typeface="Times New Roman" panose="02020603050405020304" pitchFamily="18" charset="0"/>
                          <a:cs typeface="Saysettha OT" panose="020B0504020207020204" pitchFamily="34" charset="-34"/>
                        </a:rPr>
                        <a:t>26/06/18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Saysettha OT" panose="020B0504020207020204" pitchFamily="34" charset="-34"/>
                        <a:cs typeface="Saysettha OT" panose="020B0504020207020204" pitchFamily="34" charset="-34"/>
                      </a:endParaRPr>
                    </a:p>
                  </a:txBody>
                  <a:tcPr marL="0" marR="0" marT="0" marB="0" vert="vert270" anchor="ctr"/>
                </a:tc>
                <a:tc>
                  <a:txBody>
                    <a:bodyPr/>
                    <a:lstStyle/>
                    <a:p>
                      <a:pPr marL="71755" marR="71755" algn="ctr"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Saysettha OT" panose="020B0504020207020204" pitchFamily="34" charset="-34"/>
                          <a:ea typeface="Times New Roman" panose="02020603050405020304" pitchFamily="18" charset="0"/>
                          <a:cs typeface="Saysettha OT" panose="020B0504020207020204" pitchFamily="34" charset="-34"/>
                        </a:rPr>
                        <a:t>03/07/18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Saysettha OT" panose="020B0504020207020204" pitchFamily="34" charset="-34"/>
                        <a:cs typeface="Saysettha OT" panose="020B0504020207020204" pitchFamily="34" charset="-34"/>
                      </a:endParaRPr>
                    </a:p>
                  </a:txBody>
                  <a:tcPr marL="0" marR="0" marT="0" marB="0" vert="vert270" anchor="ctr"/>
                </a:tc>
                <a:tc>
                  <a:txBody>
                    <a:bodyPr/>
                    <a:lstStyle/>
                    <a:p>
                      <a:pPr marL="71755" marR="71755" algn="ctr"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Saysettha OT" panose="020B0504020207020204" pitchFamily="34" charset="-34"/>
                          <a:ea typeface="Times New Roman" panose="02020603050405020304" pitchFamily="18" charset="0"/>
                          <a:cs typeface="Saysettha OT" panose="020B0504020207020204" pitchFamily="34" charset="-34"/>
                        </a:rPr>
                        <a:t>10/07/18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Saysettha OT" panose="020B0504020207020204" pitchFamily="34" charset="-34"/>
                        <a:cs typeface="Saysettha OT" panose="020B0504020207020204" pitchFamily="34" charset="-34"/>
                      </a:endParaRPr>
                    </a:p>
                  </a:txBody>
                  <a:tcPr marL="0" marR="0" marT="0" marB="0" vert="vert270" anchor="ctr"/>
                </a:tc>
                <a:tc>
                  <a:txBody>
                    <a:bodyPr/>
                    <a:lstStyle/>
                    <a:p>
                      <a:pPr marL="71755" marR="71755" algn="ctr">
                        <a:spcAft>
                          <a:spcPts val="0"/>
                        </a:spcAft>
                      </a:pPr>
                      <a:r>
                        <a:rPr lang="lo-LA" sz="1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Saysettha OT" panose="020B0504020207020204" pitchFamily="34" charset="-34"/>
                        </a:rPr>
                        <a:t>ສະເລ່ຍ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Saysettha OT" panose="020B0504020207020204" pitchFamily="34" charset="-34"/>
                        <a:cs typeface="Saysettha OT" panose="020B0504020207020204" pitchFamily="34" charset="-34"/>
                      </a:endParaRPr>
                    </a:p>
                  </a:txBody>
                  <a:tcPr marL="0" marR="0" marT="0" marB="0" vert="vert270" anchor="ctr"/>
                </a:tc>
                <a:tc>
                  <a:txBody>
                    <a:bodyPr/>
                    <a:lstStyle/>
                    <a:p>
                      <a:pPr marL="71755" marR="71755" algn="ctr">
                        <a:spcAft>
                          <a:spcPts val="0"/>
                        </a:spcAft>
                      </a:pPr>
                      <a:r>
                        <a:rPr lang="lo-LA" sz="1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Saysettha OT" panose="020B0504020207020204" pitchFamily="34" charset="-34"/>
                        </a:rPr>
                        <a:t>ຄະແນນ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Saysettha OT" panose="020B0504020207020204" pitchFamily="34" charset="-34"/>
                        <a:cs typeface="Saysettha OT" panose="020B0504020207020204" pitchFamily="34" charset="-34"/>
                      </a:endParaRPr>
                    </a:p>
                  </a:txBody>
                  <a:tcPr marL="0" marR="0" marT="0" marB="0" vert="vert270" anchor="ctr"/>
                </a:tc>
                <a:extLst>
                  <a:ext uri="{0D108BD9-81ED-4DB2-BD59-A6C34878D82A}">
                    <a16:rowId xmlns:a16="http://schemas.microsoft.com/office/drawing/2014/main" val="224158093"/>
                  </a:ext>
                </a:extLst>
              </a:tr>
              <a:tr h="54616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lo-LA" sz="1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Saysettha OT" panose="020B0504020207020204" pitchFamily="34" charset="-34"/>
                        </a:rPr>
                        <a:t>ໂຮງເຮືອນແບບໃຊ້ຄົນຫົດນ້ຳ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Saysettha OT" panose="020B0504020207020204" pitchFamily="34" charset="-34"/>
                        <a:cs typeface="Saysettha OT" panose="020B0504020207020204" pitchFamily="34" charset="-34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Saysettha OT" panose="020B0504020207020204" pitchFamily="34" charset="-34"/>
                          <a:ea typeface="Saysettha OT" panose="020B0504020207020204" pitchFamily="34" charset="-34"/>
                          <a:cs typeface="Saysettha OT" panose="020B0504020207020204" pitchFamily="34" charset="-34"/>
                        </a:rPr>
                        <a:t>25.5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Saysettha OT" panose="020B0504020207020204" pitchFamily="34" charset="-34"/>
                        <a:cs typeface="Saysettha OT" panose="020B0504020207020204" pitchFamily="34" charset="-34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Saysettha OT" panose="020B0504020207020204" pitchFamily="34" charset="-34"/>
                          <a:ea typeface="Saysettha OT" panose="020B0504020207020204" pitchFamily="34" charset="-34"/>
                          <a:cs typeface="Saysettha OT" panose="020B0504020207020204" pitchFamily="34" charset="-34"/>
                        </a:rPr>
                        <a:t>32.5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Saysettha OT" panose="020B0504020207020204" pitchFamily="34" charset="-34"/>
                        <a:cs typeface="Saysettha OT" panose="020B0504020207020204" pitchFamily="34" charset="-34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Saysettha OT" panose="020B0504020207020204" pitchFamily="34" charset="-34"/>
                          <a:ea typeface="Saysettha OT" panose="020B0504020207020204" pitchFamily="34" charset="-34"/>
                          <a:cs typeface="Saysettha OT" panose="020B0504020207020204" pitchFamily="34" charset="-34"/>
                        </a:rPr>
                        <a:t>54.1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Saysettha OT" panose="020B0504020207020204" pitchFamily="34" charset="-34"/>
                        <a:cs typeface="Saysettha OT" panose="020B0504020207020204" pitchFamily="34" charset="-34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Saysettha OT" panose="020B0504020207020204" pitchFamily="34" charset="-34"/>
                          <a:ea typeface="Saysettha OT" panose="020B0504020207020204" pitchFamily="34" charset="-34"/>
                          <a:cs typeface="Saysettha OT" panose="020B0504020207020204" pitchFamily="34" charset="-34"/>
                        </a:rPr>
                        <a:t>67.2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Saysettha OT" panose="020B0504020207020204" pitchFamily="34" charset="-34"/>
                        <a:cs typeface="Saysettha OT" panose="020B0504020207020204" pitchFamily="34" charset="-34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Saysettha OT" panose="020B0504020207020204" pitchFamily="34" charset="-34"/>
                          <a:ea typeface="Saysettha OT" panose="020B0504020207020204" pitchFamily="34" charset="-34"/>
                          <a:cs typeface="Saysettha OT" panose="020B0504020207020204" pitchFamily="34" charset="-34"/>
                        </a:rPr>
                        <a:t>78.1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Saysettha OT" panose="020B0504020207020204" pitchFamily="34" charset="-34"/>
                        <a:cs typeface="Saysettha OT" panose="020B0504020207020204" pitchFamily="34" charset="-34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Saysettha OT" panose="020B0504020207020204" pitchFamily="34" charset="-34"/>
                          <a:ea typeface="Saysettha OT" panose="020B0504020207020204" pitchFamily="34" charset="-34"/>
                          <a:cs typeface="Saysettha OT" panose="020B0504020207020204" pitchFamily="34" charset="-34"/>
                        </a:rPr>
                        <a:t>84.3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Saysettha OT" panose="020B0504020207020204" pitchFamily="34" charset="-34"/>
                        <a:cs typeface="Saysettha OT" panose="020B0504020207020204" pitchFamily="34" charset="-34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Saysettha OT" panose="020B0504020207020204" pitchFamily="34" charset="-34"/>
                          <a:ea typeface="Saysettha OT" panose="020B0504020207020204" pitchFamily="34" charset="-34"/>
                          <a:cs typeface="Saysettha OT" panose="020B0504020207020204" pitchFamily="34" charset="-34"/>
                        </a:rPr>
                        <a:t>95.8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Saysettha OT" panose="020B0504020207020204" pitchFamily="34" charset="-34"/>
                        <a:cs typeface="Saysettha OT" panose="020B0504020207020204" pitchFamily="34" charset="-34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Saysettha OT" panose="020B0504020207020204" pitchFamily="34" charset="-34"/>
                          <a:ea typeface="Saysettha OT" panose="020B0504020207020204" pitchFamily="34" charset="-34"/>
                          <a:cs typeface="Saysettha OT" panose="020B0504020207020204" pitchFamily="34" charset="-34"/>
                        </a:rPr>
                        <a:t>59.1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Saysettha OT" panose="020B0504020207020204" pitchFamily="34" charset="-34"/>
                        <a:cs typeface="Saysettha OT" panose="020B0504020207020204" pitchFamily="34" charset="-34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Saysettha OT" panose="020B0504020207020204" pitchFamily="34" charset="-34"/>
                          <a:ea typeface="Saysettha OT" panose="020B0504020207020204" pitchFamily="34" charset="-34"/>
                          <a:cs typeface="Saysettha OT" panose="020B0504020207020204" pitchFamily="34" charset="-34"/>
                        </a:rPr>
                        <a:t>0.0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Saysettha OT" panose="020B0504020207020204" pitchFamily="34" charset="-34"/>
                        <a:cs typeface="Saysettha OT" panose="020B0504020207020204" pitchFamily="34" charset="-34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Saysettha OT" panose="020B0504020207020204" pitchFamily="34" charset="-34"/>
                          <a:ea typeface="Saysettha OT" panose="020B0504020207020204" pitchFamily="34" charset="-34"/>
                          <a:cs typeface="Saysettha OT" panose="020B0504020207020204" pitchFamily="34" charset="-34"/>
                        </a:rPr>
                        <a:t>55.2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Saysettha OT" panose="020B0504020207020204" pitchFamily="34" charset="-34"/>
                        <a:cs typeface="Saysettha OT" panose="020B0504020207020204" pitchFamily="34" charset="-34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Saysettha OT" panose="020B0504020207020204" pitchFamily="34" charset="-34"/>
                          <a:ea typeface="Saysettha OT" panose="020B0504020207020204" pitchFamily="34" charset="-34"/>
                          <a:cs typeface="Saysettha OT" panose="020B0504020207020204" pitchFamily="34" charset="-34"/>
                        </a:rPr>
                        <a:t>1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Saysettha OT" panose="020B0504020207020204" pitchFamily="34" charset="-34"/>
                        <a:cs typeface="Saysettha OT" panose="020B0504020207020204" pitchFamily="34" charset="-34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82362948"/>
                  </a:ext>
                </a:extLst>
              </a:tr>
              <a:tr h="90572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lo-LA" sz="1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Saysettha OT" panose="020B0504020207020204" pitchFamily="34" charset="-34"/>
                        </a:rPr>
                        <a:t>ໂຮງເຮືອນແບບຕັ້ງເວລາຫົດນ້ຳ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Saysettha OT" panose="020B0504020207020204" pitchFamily="34" charset="-34"/>
                        <a:cs typeface="Saysettha OT" panose="020B0504020207020204" pitchFamily="34" charset="-34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Saysettha OT" panose="020B0504020207020204" pitchFamily="34" charset="-34"/>
                          <a:ea typeface="Saysettha OT" panose="020B0504020207020204" pitchFamily="34" charset="-34"/>
                          <a:cs typeface="Saysettha OT" panose="020B0504020207020204" pitchFamily="34" charset="-34"/>
                        </a:rPr>
                        <a:t>28.6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Saysettha OT" panose="020B0504020207020204" pitchFamily="34" charset="-34"/>
                        <a:cs typeface="Saysettha OT" panose="020B0504020207020204" pitchFamily="34" charset="-34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Saysettha OT" panose="020B0504020207020204" pitchFamily="34" charset="-34"/>
                          <a:ea typeface="Saysettha OT" panose="020B0504020207020204" pitchFamily="34" charset="-34"/>
                          <a:cs typeface="Saysettha OT" panose="020B0504020207020204" pitchFamily="34" charset="-34"/>
                        </a:rPr>
                        <a:t>31.7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Saysettha OT" panose="020B0504020207020204" pitchFamily="34" charset="-34"/>
                        <a:cs typeface="Saysettha OT" panose="020B0504020207020204" pitchFamily="34" charset="-34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Saysettha OT" panose="020B0504020207020204" pitchFamily="34" charset="-34"/>
                          <a:ea typeface="Saysettha OT" panose="020B0504020207020204" pitchFamily="34" charset="-34"/>
                          <a:cs typeface="Saysettha OT" panose="020B0504020207020204" pitchFamily="34" charset="-34"/>
                        </a:rPr>
                        <a:t>60.3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Saysettha OT" panose="020B0504020207020204" pitchFamily="34" charset="-34"/>
                        <a:cs typeface="Saysettha OT" panose="020B0504020207020204" pitchFamily="34" charset="-34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Saysettha OT" panose="020B0504020207020204" pitchFamily="34" charset="-34"/>
                          <a:ea typeface="Saysettha OT" panose="020B0504020207020204" pitchFamily="34" charset="-34"/>
                          <a:cs typeface="Saysettha OT" panose="020B0504020207020204" pitchFamily="34" charset="-34"/>
                        </a:rPr>
                        <a:t>73.4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Saysettha OT" panose="020B0504020207020204" pitchFamily="34" charset="-34"/>
                        <a:cs typeface="Saysettha OT" panose="020B0504020207020204" pitchFamily="34" charset="-34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Saysettha OT" panose="020B0504020207020204" pitchFamily="34" charset="-34"/>
                          <a:ea typeface="Saysettha OT" panose="020B0504020207020204" pitchFamily="34" charset="-34"/>
                          <a:cs typeface="Saysettha OT" panose="020B0504020207020204" pitchFamily="34" charset="-34"/>
                        </a:rPr>
                        <a:t>84.3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Saysettha OT" panose="020B0504020207020204" pitchFamily="34" charset="-34"/>
                        <a:cs typeface="Saysettha OT" panose="020B0504020207020204" pitchFamily="34" charset="-34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Saysettha OT" panose="020B0504020207020204" pitchFamily="34" charset="-34"/>
                          <a:ea typeface="Saysettha OT" panose="020B0504020207020204" pitchFamily="34" charset="-34"/>
                          <a:cs typeface="Saysettha OT" panose="020B0504020207020204" pitchFamily="34" charset="-34"/>
                        </a:rPr>
                        <a:t>93.5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Saysettha OT" panose="020B0504020207020204" pitchFamily="34" charset="-34"/>
                        <a:cs typeface="Saysettha OT" panose="020B0504020207020204" pitchFamily="34" charset="-34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Saysettha OT" panose="020B0504020207020204" pitchFamily="34" charset="-34"/>
                          <a:ea typeface="Saysettha OT" panose="020B0504020207020204" pitchFamily="34" charset="-34"/>
                          <a:cs typeface="Saysettha OT" panose="020B0504020207020204" pitchFamily="34" charset="-34"/>
                        </a:rPr>
                        <a:t>64.2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Saysettha OT" panose="020B0504020207020204" pitchFamily="34" charset="-34"/>
                        <a:cs typeface="Saysettha OT" panose="020B0504020207020204" pitchFamily="34" charset="-34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Saysettha OT" panose="020B0504020207020204" pitchFamily="34" charset="-34"/>
                          <a:ea typeface="Saysettha OT" panose="020B0504020207020204" pitchFamily="34" charset="-34"/>
                          <a:cs typeface="Saysettha OT" panose="020B0504020207020204" pitchFamily="34" charset="-34"/>
                        </a:rPr>
                        <a:t>70.9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Saysettha OT" panose="020B0504020207020204" pitchFamily="34" charset="-34"/>
                        <a:cs typeface="Saysettha OT" panose="020B0504020207020204" pitchFamily="34" charset="-34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Saysettha OT" panose="020B0504020207020204" pitchFamily="34" charset="-34"/>
                          <a:ea typeface="Saysettha OT" panose="020B0504020207020204" pitchFamily="34" charset="-34"/>
                          <a:cs typeface="Saysettha OT" panose="020B0504020207020204" pitchFamily="34" charset="-34"/>
                        </a:rPr>
                        <a:t>67.6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Saysettha OT" panose="020B0504020207020204" pitchFamily="34" charset="-34"/>
                        <a:cs typeface="Saysettha OT" panose="020B0504020207020204" pitchFamily="34" charset="-34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Saysettha OT" panose="020B0504020207020204" pitchFamily="34" charset="-34"/>
                          <a:ea typeface="Saysettha OT" panose="020B0504020207020204" pitchFamily="34" charset="-34"/>
                          <a:cs typeface="Saysettha OT" panose="020B0504020207020204" pitchFamily="34" charset="-34"/>
                        </a:rPr>
                        <a:t>63.8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Saysettha OT" panose="020B0504020207020204" pitchFamily="34" charset="-34"/>
                        <a:cs typeface="Saysettha OT" panose="020B0504020207020204" pitchFamily="34" charset="-34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Saysettha OT" panose="020B0504020207020204" pitchFamily="34" charset="-34"/>
                          <a:ea typeface="Saysettha OT" panose="020B0504020207020204" pitchFamily="34" charset="-34"/>
                          <a:cs typeface="Saysettha OT" panose="020B0504020207020204" pitchFamily="34" charset="-34"/>
                        </a:rPr>
                        <a:t>2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Saysettha OT" panose="020B0504020207020204" pitchFamily="34" charset="-34"/>
                        <a:cs typeface="Saysettha OT" panose="020B0504020207020204" pitchFamily="34" charset="-34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743008907"/>
                  </a:ext>
                </a:extLst>
              </a:tr>
              <a:tr h="109232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lo-LA" sz="1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Saysettha OT" panose="020B0504020207020204" pitchFamily="34" charset="-34"/>
                        </a:rPr>
                        <a:t>ໂຮງເຮືອນແບບໃຊ້ເຊັນເຊີວັດຄວາມຊູ່ມເພື່ອຫົດນ້ຳແບບອັດຕະໂນມັດ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Saysettha OT" panose="020B0504020207020204" pitchFamily="34" charset="-34"/>
                        <a:cs typeface="Saysettha OT" panose="020B0504020207020204" pitchFamily="34" charset="-34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Saysettha OT" panose="020B0504020207020204" pitchFamily="34" charset="-34"/>
                          <a:ea typeface="Saysettha OT" panose="020B0504020207020204" pitchFamily="34" charset="-34"/>
                          <a:cs typeface="Saysettha OT" panose="020B0504020207020204" pitchFamily="34" charset="-34"/>
                        </a:rPr>
                        <a:t>28.2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Saysettha OT" panose="020B0504020207020204" pitchFamily="34" charset="-34"/>
                        <a:cs typeface="Saysettha OT" panose="020B0504020207020204" pitchFamily="34" charset="-34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Saysettha OT" panose="020B0504020207020204" pitchFamily="34" charset="-34"/>
                          <a:ea typeface="Saysettha OT" panose="020B0504020207020204" pitchFamily="34" charset="-34"/>
                          <a:cs typeface="Saysettha OT" panose="020B0504020207020204" pitchFamily="34" charset="-34"/>
                        </a:rPr>
                        <a:t>29.8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Saysettha OT" panose="020B0504020207020204" pitchFamily="34" charset="-34"/>
                        <a:cs typeface="Saysettha OT" panose="020B0504020207020204" pitchFamily="34" charset="-34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Saysettha OT" panose="020B0504020207020204" pitchFamily="34" charset="-34"/>
                          <a:ea typeface="Saysettha OT" panose="020B0504020207020204" pitchFamily="34" charset="-34"/>
                          <a:cs typeface="Saysettha OT" panose="020B0504020207020204" pitchFamily="34" charset="-34"/>
                        </a:rPr>
                        <a:t>55.4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Saysettha OT" panose="020B0504020207020204" pitchFamily="34" charset="-34"/>
                        <a:cs typeface="Saysettha OT" panose="020B0504020207020204" pitchFamily="34" charset="-34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Saysettha OT" panose="020B0504020207020204" pitchFamily="34" charset="-34"/>
                          <a:ea typeface="Saysettha OT" panose="020B0504020207020204" pitchFamily="34" charset="-34"/>
                          <a:cs typeface="Saysettha OT" panose="020B0504020207020204" pitchFamily="34" charset="-34"/>
                        </a:rPr>
                        <a:t>69.6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Saysettha OT" panose="020B0504020207020204" pitchFamily="34" charset="-34"/>
                        <a:cs typeface="Saysettha OT" panose="020B0504020207020204" pitchFamily="34" charset="-34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Saysettha OT" panose="020B0504020207020204" pitchFamily="34" charset="-34"/>
                          <a:ea typeface="Saysettha OT" panose="020B0504020207020204" pitchFamily="34" charset="-34"/>
                          <a:cs typeface="Saysettha OT" panose="020B0504020207020204" pitchFamily="34" charset="-34"/>
                        </a:rPr>
                        <a:t>76.3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Saysettha OT" panose="020B0504020207020204" pitchFamily="34" charset="-34"/>
                        <a:cs typeface="Saysettha OT" panose="020B0504020207020204" pitchFamily="34" charset="-34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Saysettha OT" panose="020B0504020207020204" pitchFamily="34" charset="-34"/>
                          <a:ea typeface="Saysettha OT" panose="020B0504020207020204" pitchFamily="34" charset="-34"/>
                          <a:cs typeface="Saysettha OT" panose="020B0504020207020204" pitchFamily="34" charset="-34"/>
                        </a:rPr>
                        <a:t>100.0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Saysettha OT" panose="020B0504020207020204" pitchFamily="34" charset="-34"/>
                        <a:cs typeface="Saysettha OT" panose="020B0504020207020204" pitchFamily="34" charset="-34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Saysettha OT" panose="020B0504020207020204" pitchFamily="34" charset="-34"/>
                          <a:ea typeface="Saysettha OT" panose="020B0504020207020204" pitchFamily="34" charset="-34"/>
                          <a:cs typeface="Saysettha OT" panose="020B0504020207020204" pitchFamily="34" charset="-34"/>
                        </a:rPr>
                        <a:t>75.8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Saysettha OT" panose="020B0504020207020204" pitchFamily="34" charset="-34"/>
                        <a:cs typeface="Saysettha OT" panose="020B0504020207020204" pitchFamily="34" charset="-34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Saysettha OT" panose="020B0504020207020204" pitchFamily="34" charset="-34"/>
                          <a:ea typeface="Saysettha OT" panose="020B0504020207020204" pitchFamily="34" charset="-34"/>
                          <a:cs typeface="Saysettha OT" panose="020B0504020207020204" pitchFamily="34" charset="-34"/>
                        </a:rPr>
                        <a:t>85.5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Saysettha OT" panose="020B0504020207020204" pitchFamily="34" charset="-34"/>
                        <a:cs typeface="Saysettha OT" panose="020B0504020207020204" pitchFamily="34" charset="-34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Saysettha OT" panose="020B0504020207020204" pitchFamily="34" charset="-34"/>
                          <a:ea typeface="Saysettha OT" panose="020B0504020207020204" pitchFamily="34" charset="-34"/>
                          <a:cs typeface="Saysettha OT" panose="020B0504020207020204" pitchFamily="34" charset="-34"/>
                        </a:rPr>
                        <a:t>86.7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Saysettha OT" panose="020B0504020207020204" pitchFamily="34" charset="-34"/>
                        <a:cs typeface="Saysettha OT" panose="020B0504020207020204" pitchFamily="34" charset="-34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Saysettha OT" panose="020B0504020207020204" pitchFamily="34" charset="-34"/>
                          <a:ea typeface="Saysettha OT" panose="020B0504020207020204" pitchFamily="34" charset="-34"/>
                          <a:cs typeface="Saysettha OT" panose="020B0504020207020204" pitchFamily="34" charset="-34"/>
                        </a:rPr>
                        <a:t>67.5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Saysettha OT" panose="020B0504020207020204" pitchFamily="34" charset="-34"/>
                        <a:cs typeface="Saysettha OT" panose="020B0504020207020204" pitchFamily="34" charset="-34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Saysettha OT" panose="020B0504020207020204" pitchFamily="34" charset="-34"/>
                          <a:ea typeface="Saysettha OT" panose="020B0504020207020204" pitchFamily="34" charset="-34"/>
                          <a:cs typeface="Saysettha OT" panose="020B0504020207020204" pitchFamily="34" charset="-34"/>
                        </a:rPr>
                        <a:t>3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Saysettha OT" panose="020B0504020207020204" pitchFamily="34" charset="-34"/>
                        <a:cs typeface="Saysettha OT" panose="020B0504020207020204" pitchFamily="34" charset="-34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4117678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8848709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12873-36C0-4A88-BDD3-23B2636CEA6E}" type="slidenum">
              <a:rPr lang="en-US" smtClean="0"/>
              <a:t>43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995D99-0343-ED4A-88CF-991ADB9AC9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4850" y="271849"/>
            <a:ext cx="9930939" cy="5857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82733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12873-36C0-4A88-BDD3-23B2636CEA6E}" type="slidenum">
              <a:rPr lang="en-US" smtClean="0"/>
              <a:t>44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0968FF8-427D-2F48-BF7C-948FE7844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5"/>
            <a:ext cx="11094720" cy="1450757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Phetsarath OT" panose="02000500000000020004" pitchFamily="2" charset="0"/>
                <a:cs typeface="Phetsarath OT" panose="02000500000000020004" pitchFamily="2" charset="0"/>
              </a:rPr>
              <a:t>4.1.3 </a:t>
            </a:r>
            <a:r>
              <a:rPr lang="lo-LA" sz="2800" b="1" dirty="0">
                <a:latin typeface="Phetsarath OT" panose="02000500000000020004" pitchFamily="2" charset="0"/>
                <a:cs typeface="Phetsarath OT" panose="02000500000000020004" pitchFamily="2" charset="0"/>
              </a:rPr>
              <a:t>ການປຽບທຽບອັດຕາສ່ວນລວງສູງ </a:t>
            </a:r>
            <a:endParaRPr lang="en-US" sz="2800" dirty="0">
              <a:latin typeface="Phetsarath OT" panose="02000500000000020004" pitchFamily="2" charset="0"/>
              <a:cs typeface="Phetsarath OT" panose="02000500000000020004" pitchFamily="2" charset="0"/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089B409D-CE17-7B47-A71C-32A96EA4C1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4637247"/>
              </p:ext>
            </p:extLst>
          </p:nvPr>
        </p:nvGraphicFramePr>
        <p:xfrm>
          <a:off x="1096963" y="1952368"/>
          <a:ext cx="10058401" cy="3818237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3053730">
                  <a:extLst>
                    <a:ext uri="{9D8B030D-6E8A-4147-A177-3AD203B41FA5}">
                      <a16:colId xmlns:a16="http://schemas.microsoft.com/office/drawing/2014/main" val="2985211932"/>
                    </a:ext>
                  </a:extLst>
                </a:gridCol>
                <a:gridCol w="655808">
                  <a:extLst>
                    <a:ext uri="{9D8B030D-6E8A-4147-A177-3AD203B41FA5}">
                      <a16:colId xmlns:a16="http://schemas.microsoft.com/office/drawing/2014/main" val="2680303904"/>
                    </a:ext>
                  </a:extLst>
                </a:gridCol>
                <a:gridCol w="655808">
                  <a:extLst>
                    <a:ext uri="{9D8B030D-6E8A-4147-A177-3AD203B41FA5}">
                      <a16:colId xmlns:a16="http://schemas.microsoft.com/office/drawing/2014/main" val="1585655319"/>
                    </a:ext>
                  </a:extLst>
                </a:gridCol>
                <a:gridCol w="655808">
                  <a:extLst>
                    <a:ext uri="{9D8B030D-6E8A-4147-A177-3AD203B41FA5}">
                      <a16:colId xmlns:a16="http://schemas.microsoft.com/office/drawing/2014/main" val="2950062501"/>
                    </a:ext>
                  </a:extLst>
                </a:gridCol>
                <a:gridCol w="655808">
                  <a:extLst>
                    <a:ext uri="{9D8B030D-6E8A-4147-A177-3AD203B41FA5}">
                      <a16:colId xmlns:a16="http://schemas.microsoft.com/office/drawing/2014/main" val="1040591486"/>
                    </a:ext>
                  </a:extLst>
                </a:gridCol>
                <a:gridCol w="655808">
                  <a:extLst>
                    <a:ext uri="{9D8B030D-6E8A-4147-A177-3AD203B41FA5}">
                      <a16:colId xmlns:a16="http://schemas.microsoft.com/office/drawing/2014/main" val="689275844"/>
                    </a:ext>
                  </a:extLst>
                </a:gridCol>
                <a:gridCol w="665866">
                  <a:extLst>
                    <a:ext uri="{9D8B030D-6E8A-4147-A177-3AD203B41FA5}">
                      <a16:colId xmlns:a16="http://schemas.microsoft.com/office/drawing/2014/main" val="752472129"/>
                    </a:ext>
                  </a:extLst>
                </a:gridCol>
                <a:gridCol w="645749">
                  <a:extLst>
                    <a:ext uri="{9D8B030D-6E8A-4147-A177-3AD203B41FA5}">
                      <a16:colId xmlns:a16="http://schemas.microsoft.com/office/drawing/2014/main" val="2373200834"/>
                    </a:ext>
                  </a:extLst>
                </a:gridCol>
                <a:gridCol w="655808">
                  <a:extLst>
                    <a:ext uri="{9D8B030D-6E8A-4147-A177-3AD203B41FA5}">
                      <a16:colId xmlns:a16="http://schemas.microsoft.com/office/drawing/2014/main" val="1189843792"/>
                    </a:ext>
                  </a:extLst>
                </a:gridCol>
                <a:gridCol w="665866">
                  <a:extLst>
                    <a:ext uri="{9D8B030D-6E8A-4147-A177-3AD203B41FA5}">
                      <a16:colId xmlns:a16="http://schemas.microsoft.com/office/drawing/2014/main" val="976192324"/>
                    </a:ext>
                  </a:extLst>
                </a:gridCol>
                <a:gridCol w="619597">
                  <a:extLst>
                    <a:ext uri="{9D8B030D-6E8A-4147-A177-3AD203B41FA5}">
                      <a16:colId xmlns:a16="http://schemas.microsoft.com/office/drawing/2014/main" val="1148622513"/>
                    </a:ext>
                  </a:extLst>
                </a:gridCol>
                <a:gridCol w="472745">
                  <a:extLst>
                    <a:ext uri="{9D8B030D-6E8A-4147-A177-3AD203B41FA5}">
                      <a16:colId xmlns:a16="http://schemas.microsoft.com/office/drawing/2014/main" val="4026592328"/>
                    </a:ext>
                  </a:extLst>
                </a:gridCol>
              </a:tblGrid>
              <a:tr h="135283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lo-LA" sz="1600" dirty="0">
                          <a:effectLst/>
                          <a:latin typeface="Phetsarath OT" panose="02000500000000020004" pitchFamily="2" charset="0"/>
                          <a:cs typeface="Phetsarath OT" panose="02000500000000020004" pitchFamily="2" charset="0"/>
                        </a:rPr>
                        <a:t>ວັນທີ</a:t>
                      </a:r>
                      <a:endParaRPr lang="en-US" sz="1600" dirty="0">
                        <a:effectLst/>
                        <a:latin typeface="Phetsarath OT" panose="02000500000000020004" pitchFamily="2" charset="0"/>
                        <a:ea typeface="Saysettha OT" panose="020B0504020207020204" pitchFamily="34" charset="-34"/>
                        <a:cs typeface="Phetsarath OT" panose="02000500000000020004" pitchFamily="2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71755" marR="71755" algn="ctr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Phetsarath OT" panose="02000500000000020004" pitchFamily="2" charset="0"/>
                          <a:cs typeface="Phetsarath OT" panose="02000500000000020004" pitchFamily="2" charset="0"/>
                        </a:rPr>
                        <a:t>15/05/18</a:t>
                      </a:r>
                      <a:endParaRPr lang="en-US" sz="1600">
                        <a:effectLst/>
                        <a:latin typeface="Phetsarath OT" panose="02000500000000020004" pitchFamily="2" charset="0"/>
                        <a:ea typeface="Saysettha OT" panose="020B0504020207020204" pitchFamily="34" charset="-34"/>
                        <a:cs typeface="Phetsarath OT" panose="02000500000000020004" pitchFamily="2" charset="0"/>
                      </a:endParaRPr>
                    </a:p>
                  </a:txBody>
                  <a:tcPr marL="0" marR="0" marT="0" marB="0" vert="vert270" anchor="ctr"/>
                </a:tc>
                <a:tc>
                  <a:txBody>
                    <a:bodyPr/>
                    <a:lstStyle/>
                    <a:p>
                      <a:pPr marL="71755" marR="71755" algn="ctr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Phetsarath OT" panose="02000500000000020004" pitchFamily="2" charset="0"/>
                          <a:cs typeface="Phetsarath OT" panose="02000500000000020004" pitchFamily="2" charset="0"/>
                        </a:rPr>
                        <a:t>22/05/18</a:t>
                      </a:r>
                      <a:endParaRPr lang="en-US" sz="1600">
                        <a:effectLst/>
                        <a:latin typeface="Phetsarath OT" panose="02000500000000020004" pitchFamily="2" charset="0"/>
                        <a:ea typeface="Saysettha OT" panose="020B0504020207020204" pitchFamily="34" charset="-34"/>
                        <a:cs typeface="Phetsarath OT" panose="02000500000000020004" pitchFamily="2" charset="0"/>
                      </a:endParaRPr>
                    </a:p>
                  </a:txBody>
                  <a:tcPr marL="0" marR="0" marT="0" marB="0" vert="vert270" anchor="ctr"/>
                </a:tc>
                <a:tc>
                  <a:txBody>
                    <a:bodyPr/>
                    <a:lstStyle/>
                    <a:p>
                      <a:pPr marL="71755" marR="71755" algn="ctr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Phetsarath OT" panose="02000500000000020004" pitchFamily="2" charset="0"/>
                          <a:cs typeface="Phetsarath OT" panose="02000500000000020004" pitchFamily="2" charset="0"/>
                        </a:rPr>
                        <a:t>29/05/18</a:t>
                      </a:r>
                      <a:endParaRPr lang="en-US" sz="1600">
                        <a:effectLst/>
                        <a:latin typeface="Phetsarath OT" panose="02000500000000020004" pitchFamily="2" charset="0"/>
                        <a:ea typeface="Saysettha OT" panose="020B0504020207020204" pitchFamily="34" charset="-34"/>
                        <a:cs typeface="Phetsarath OT" panose="02000500000000020004" pitchFamily="2" charset="0"/>
                      </a:endParaRPr>
                    </a:p>
                  </a:txBody>
                  <a:tcPr marL="0" marR="0" marT="0" marB="0" vert="vert270" anchor="ctr"/>
                </a:tc>
                <a:tc>
                  <a:txBody>
                    <a:bodyPr/>
                    <a:lstStyle/>
                    <a:p>
                      <a:pPr marL="71755" marR="71755" algn="ctr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Phetsarath OT" panose="02000500000000020004" pitchFamily="2" charset="0"/>
                          <a:cs typeface="Phetsarath OT" panose="02000500000000020004" pitchFamily="2" charset="0"/>
                        </a:rPr>
                        <a:t>05/06/18</a:t>
                      </a:r>
                      <a:endParaRPr lang="en-US" sz="1600">
                        <a:effectLst/>
                        <a:latin typeface="Phetsarath OT" panose="02000500000000020004" pitchFamily="2" charset="0"/>
                        <a:ea typeface="Saysettha OT" panose="020B0504020207020204" pitchFamily="34" charset="-34"/>
                        <a:cs typeface="Phetsarath OT" panose="02000500000000020004" pitchFamily="2" charset="0"/>
                      </a:endParaRPr>
                    </a:p>
                  </a:txBody>
                  <a:tcPr marL="0" marR="0" marT="0" marB="0" vert="vert270" anchor="ctr"/>
                </a:tc>
                <a:tc>
                  <a:txBody>
                    <a:bodyPr/>
                    <a:lstStyle/>
                    <a:p>
                      <a:pPr marL="71755" marR="71755" algn="ctr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Phetsarath OT" panose="02000500000000020004" pitchFamily="2" charset="0"/>
                          <a:cs typeface="Phetsarath OT" panose="02000500000000020004" pitchFamily="2" charset="0"/>
                        </a:rPr>
                        <a:t>12/06/18</a:t>
                      </a:r>
                      <a:endParaRPr lang="en-US" sz="1600">
                        <a:effectLst/>
                        <a:latin typeface="Phetsarath OT" panose="02000500000000020004" pitchFamily="2" charset="0"/>
                        <a:ea typeface="Saysettha OT" panose="020B0504020207020204" pitchFamily="34" charset="-34"/>
                        <a:cs typeface="Phetsarath OT" panose="02000500000000020004" pitchFamily="2" charset="0"/>
                      </a:endParaRPr>
                    </a:p>
                  </a:txBody>
                  <a:tcPr marL="0" marR="0" marT="0" marB="0" vert="vert270" anchor="ctr"/>
                </a:tc>
                <a:tc>
                  <a:txBody>
                    <a:bodyPr/>
                    <a:lstStyle/>
                    <a:p>
                      <a:pPr marL="71755" marR="71755" algn="ctr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Phetsarath OT" panose="02000500000000020004" pitchFamily="2" charset="0"/>
                          <a:cs typeface="Phetsarath OT" panose="02000500000000020004" pitchFamily="2" charset="0"/>
                        </a:rPr>
                        <a:t>19/06/18</a:t>
                      </a:r>
                      <a:endParaRPr lang="en-US" sz="1600">
                        <a:effectLst/>
                        <a:latin typeface="Phetsarath OT" panose="02000500000000020004" pitchFamily="2" charset="0"/>
                        <a:ea typeface="Saysettha OT" panose="020B0504020207020204" pitchFamily="34" charset="-34"/>
                        <a:cs typeface="Phetsarath OT" panose="02000500000000020004" pitchFamily="2" charset="0"/>
                      </a:endParaRPr>
                    </a:p>
                  </a:txBody>
                  <a:tcPr marL="0" marR="0" marT="0" marB="0" vert="vert270" anchor="ctr"/>
                </a:tc>
                <a:tc>
                  <a:txBody>
                    <a:bodyPr/>
                    <a:lstStyle/>
                    <a:p>
                      <a:pPr marL="71755" marR="71755" algn="ctr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Phetsarath OT" panose="02000500000000020004" pitchFamily="2" charset="0"/>
                          <a:cs typeface="Phetsarath OT" panose="02000500000000020004" pitchFamily="2" charset="0"/>
                        </a:rPr>
                        <a:t>26/06/18</a:t>
                      </a:r>
                      <a:endParaRPr lang="en-US" sz="1600">
                        <a:effectLst/>
                        <a:latin typeface="Phetsarath OT" panose="02000500000000020004" pitchFamily="2" charset="0"/>
                        <a:ea typeface="Saysettha OT" panose="020B0504020207020204" pitchFamily="34" charset="-34"/>
                        <a:cs typeface="Phetsarath OT" panose="02000500000000020004" pitchFamily="2" charset="0"/>
                      </a:endParaRPr>
                    </a:p>
                  </a:txBody>
                  <a:tcPr marL="0" marR="0" marT="0" marB="0" vert="vert270" anchor="ctr"/>
                </a:tc>
                <a:tc>
                  <a:txBody>
                    <a:bodyPr/>
                    <a:lstStyle/>
                    <a:p>
                      <a:pPr marL="71755" marR="71755" algn="ctr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Phetsarath OT" panose="02000500000000020004" pitchFamily="2" charset="0"/>
                          <a:cs typeface="Phetsarath OT" panose="02000500000000020004" pitchFamily="2" charset="0"/>
                        </a:rPr>
                        <a:t>03/07/18</a:t>
                      </a:r>
                      <a:endParaRPr lang="en-US" sz="1600">
                        <a:effectLst/>
                        <a:latin typeface="Phetsarath OT" panose="02000500000000020004" pitchFamily="2" charset="0"/>
                        <a:ea typeface="Saysettha OT" panose="020B0504020207020204" pitchFamily="34" charset="-34"/>
                        <a:cs typeface="Phetsarath OT" panose="02000500000000020004" pitchFamily="2" charset="0"/>
                      </a:endParaRPr>
                    </a:p>
                  </a:txBody>
                  <a:tcPr marL="0" marR="0" marT="0" marB="0" vert="vert270" anchor="ctr"/>
                </a:tc>
                <a:tc>
                  <a:txBody>
                    <a:bodyPr/>
                    <a:lstStyle/>
                    <a:p>
                      <a:pPr marL="71755" marR="71755" algn="ctr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Phetsarath OT" panose="02000500000000020004" pitchFamily="2" charset="0"/>
                          <a:cs typeface="Phetsarath OT" panose="02000500000000020004" pitchFamily="2" charset="0"/>
                        </a:rPr>
                        <a:t>10/07/18</a:t>
                      </a:r>
                      <a:endParaRPr lang="en-US" sz="1600">
                        <a:effectLst/>
                        <a:latin typeface="Phetsarath OT" panose="02000500000000020004" pitchFamily="2" charset="0"/>
                        <a:ea typeface="Saysettha OT" panose="020B0504020207020204" pitchFamily="34" charset="-34"/>
                        <a:cs typeface="Phetsarath OT" panose="02000500000000020004" pitchFamily="2" charset="0"/>
                      </a:endParaRPr>
                    </a:p>
                  </a:txBody>
                  <a:tcPr marL="0" marR="0" marT="0" marB="0" vert="vert270" anchor="ctr"/>
                </a:tc>
                <a:tc>
                  <a:txBody>
                    <a:bodyPr/>
                    <a:lstStyle/>
                    <a:p>
                      <a:pPr marL="71755" marR="71755" algn="ctr">
                        <a:spcAft>
                          <a:spcPts val="0"/>
                        </a:spcAft>
                      </a:pPr>
                      <a:r>
                        <a:rPr lang="lo-LA" sz="1600">
                          <a:effectLst/>
                          <a:latin typeface="Phetsarath OT" panose="02000500000000020004" pitchFamily="2" charset="0"/>
                          <a:cs typeface="Phetsarath OT" panose="02000500000000020004" pitchFamily="2" charset="0"/>
                        </a:rPr>
                        <a:t>ສະເລ່ຍ</a:t>
                      </a:r>
                      <a:endParaRPr lang="en-US" sz="1600">
                        <a:effectLst/>
                        <a:latin typeface="Phetsarath OT" panose="02000500000000020004" pitchFamily="2" charset="0"/>
                        <a:ea typeface="Saysettha OT" panose="020B0504020207020204" pitchFamily="34" charset="-34"/>
                        <a:cs typeface="Phetsarath OT" panose="02000500000000020004" pitchFamily="2" charset="0"/>
                      </a:endParaRPr>
                    </a:p>
                  </a:txBody>
                  <a:tcPr marL="0" marR="0" marT="0" marB="0" vert="vert270" anchor="ctr"/>
                </a:tc>
                <a:tc>
                  <a:txBody>
                    <a:bodyPr/>
                    <a:lstStyle/>
                    <a:p>
                      <a:pPr marL="71755" marR="71755" algn="ctr">
                        <a:spcAft>
                          <a:spcPts val="0"/>
                        </a:spcAft>
                      </a:pPr>
                      <a:r>
                        <a:rPr lang="lo-LA" sz="1600">
                          <a:effectLst/>
                          <a:latin typeface="Phetsarath OT" panose="02000500000000020004" pitchFamily="2" charset="0"/>
                          <a:cs typeface="Phetsarath OT" panose="02000500000000020004" pitchFamily="2" charset="0"/>
                        </a:rPr>
                        <a:t>ຄະແນນ</a:t>
                      </a:r>
                      <a:endParaRPr lang="en-US" sz="1600">
                        <a:effectLst/>
                        <a:latin typeface="Phetsarath OT" panose="02000500000000020004" pitchFamily="2" charset="0"/>
                        <a:ea typeface="Saysettha OT" panose="020B0504020207020204" pitchFamily="34" charset="-34"/>
                        <a:cs typeface="Phetsarath OT" panose="02000500000000020004" pitchFamily="2" charset="0"/>
                      </a:endParaRPr>
                    </a:p>
                  </a:txBody>
                  <a:tcPr marL="0" marR="0" marT="0" marB="0" vert="vert270" anchor="ctr"/>
                </a:tc>
                <a:extLst>
                  <a:ext uri="{0D108BD9-81ED-4DB2-BD59-A6C34878D82A}">
                    <a16:rowId xmlns:a16="http://schemas.microsoft.com/office/drawing/2014/main" val="1888643754"/>
                  </a:ext>
                </a:extLst>
              </a:tr>
              <a:tr h="51948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lo-LA" sz="1600" dirty="0">
                          <a:effectLst/>
                          <a:latin typeface="Phetsarath OT" panose="02000500000000020004" pitchFamily="2" charset="0"/>
                          <a:cs typeface="Phetsarath OT" panose="02000500000000020004" pitchFamily="2" charset="0"/>
                        </a:rPr>
                        <a:t>ໂຮງເຮືອນແບບໃຊ້ຄົນຫົດນ້ຳ</a:t>
                      </a:r>
                      <a:endParaRPr lang="en-US" sz="1600" dirty="0">
                        <a:effectLst/>
                        <a:latin typeface="Phetsarath OT" panose="02000500000000020004" pitchFamily="2" charset="0"/>
                        <a:ea typeface="Saysettha OT" panose="020B0504020207020204" pitchFamily="34" charset="-34"/>
                        <a:cs typeface="Phetsarath OT" panose="02000500000000020004" pitchFamily="2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Phetsarath OT" panose="02000500000000020004" pitchFamily="2" charset="0"/>
                          <a:cs typeface="Phetsarath OT" panose="02000500000000020004" pitchFamily="2" charset="0"/>
                        </a:rPr>
                        <a:t>8.4</a:t>
                      </a:r>
                      <a:endParaRPr lang="en-US" sz="1600" dirty="0">
                        <a:effectLst/>
                        <a:latin typeface="Phetsarath OT" panose="02000500000000020004" pitchFamily="2" charset="0"/>
                        <a:ea typeface="Saysettha OT" panose="020B0504020207020204" pitchFamily="34" charset="-34"/>
                        <a:cs typeface="Phetsarath OT" panose="02000500000000020004" pitchFamily="2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Phetsarath OT" panose="02000500000000020004" pitchFamily="2" charset="0"/>
                          <a:cs typeface="Phetsarath OT" panose="02000500000000020004" pitchFamily="2" charset="0"/>
                        </a:rPr>
                        <a:t>22.4</a:t>
                      </a:r>
                      <a:endParaRPr lang="en-US" sz="1600" dirty="0">
                        <a:effectLst/>
                        <a:latin typeface="Phetsarath OT" panose="02000500000000020004" pitchFamily="2" charset="0"/>
                        <a:ea typeface="Saysettha OT" panose="020B0504020207020204" pitchFamily="34" charset="-34"/>
                        <a:cs typeface="Phetsarath OT" panose="02000500000000020004" pitchFamily="2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Phetsarath OT" panose="02000500000000020004" pitchFamily="2" charset="0"/>
                          <a:cs typeface="Phetsarath OT" panose="02000500000000020004" pitchFamily="2" charset="0"/>
                        </a:rPr>
                        <a:t>39.6</a:t>
                      </a:r>
                      <a:endParaRPr lang="en-US" sz="1600" dirty="0">
                        <a:effectLst/>
                        <a:latin typeface="Phetsarath OT" panose="02000500000000020004" pitchFamily="2" charset="0"/>
                        <a:ea typeface="Saysettha OT" panose="020B0504020207020204" pitchFamily="34" charset="-34"/>
                        <a:cs typeface="Phetsarath OT" panose="02000500000000020004" pitchFamily="2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Phetsarath OT" panose="02000500000000020004" pitchFamily="2" charset="0"/>
                          <a:cs typeface="Phetsarath OT" panose="02000500000000020004" pitchFamily="2" charset="0"/>
                        </a:rPr>
                        <a:t>53.9</a:t>
                      </a:r>
                      <a:endParaRPr lang="en-US" sz="1600" dirty="0">
                        <a:effectLst/>
                        <a:latin typeface="Phetsarath OT" panose="02000500000000020004" pitchFamily="2" charset="0"/>
                        <a:ea typeface="Saysettha OT" panose="020B0504020207020204" pitchFamily="34" charset="-34"/>
                        <a:cs typeface="Phetsarath OT" panose="02000500000000020004" pitchFamily="2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Phetsarath OT" panose="02000500000000020004" pitchFamily="2" charset="0"/>
                          <a:cs typeface="Phetsarath OT" panose="02000500000000020004" pitchFamily="2" charset="0"/>
                        </a:rPr>
                        <a:t>76.5</a:t>
                      </a:r>
                      <a:endParaRPr lang="en-US" sz="1600">
                        <a:effectLst/>
                        <a:latin typeface="Phetsarath OT" panose="02000500000000020004" pitchFamily="2" charset="0"/>
                        <a:ea typeface="Saysettha OT" panose="020B0504020207020204" pitchFamily="34" charset="-34"/>
                        <a:cs typeface="Phetsarath OT" panose="02000500000000020004" pitchFamily="2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Phetsarath OT" panose="02000500000000020004" pitchFamily="2" charset="0"/>
                          <a:cs typeface="Phetsarath OT" panose="02000500000000020004" pitchFamily="2" charset="0"/>
                        </a:rPr>
                        <a:t>81.8</a:t>
                      </a:r>
                      <a:endParaRPr lang="en-US" sz="1600" dirty="0">
                        <a:effectLst/>
                        <a:latin typeface="Phetsarath OT" panose="02000500000000020004" pitchFamily="2" charset="0"/>
                        <a:ea typeface="Saysettha OT" panose="020B0504020207020204" pitchFamily="34" charset="-34"/>
                        <a:cs typeface="Phetsarath OT" panose="02000500000000020004" pitchFamily="2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Phetsarath OT" panose="02000500000000020004" pitchFamily="2" charset="0"/>
                          <a:cs typeface="Phetsarath OT" panose="02000500000000020004" pitchFamily="2" charset="0"/>
                        </a:rPr>
                        <a:t>91.4</a:t>
                      </a:r>
                      <a:endParaRPr lang="en-US" sz="1600" dirty="0">
                        <a:effectLst/>
                        <a:latin typeface="Phetsarath OT" panose="02000500000000020004" pitchFamily="2" charset="0"/>
                        <a:ea typeface="Saysettha OT" panose="020B0504020207020204" pitchFamily="34" charset="-34"/>
                        <a:cs typeface="Phetsarath OT" panose="02000500000000020004" pitchFamily="2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Phetsarath OT" panose="02000500000000020004" pitchFamily="2" charset="0"/>
                          <a:cs typeface="Phetsarath OT" panose="02000500000000020004" pitchFamily="2" charset="0"/>
                        </a:rPr>
                        <a:t>88.4</a:t>
                      </a:r>
                      <a:endParaRPr lang="en-US" sz="1600" dirty="0">
                        <a:effectLst/>
                        <a:latin typeface="Phetsarath OT" panose="02000500000000020004" pitchFamily="2" charset="0"/>
                        <a:ea typeface="Saysettha OT" panose="020B0504020207020204" pitchFamily="34" charset="-34"/>
                        <a:cs typeface="Phetsarath OT" panose="02000500000000020004" pitchFamily="2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Phetsarath OT" panose="02000500000000020004" pitchFamily="2" charset="0"/>
                          <a:cs typeface="Phetsarath OT" panose="02000500000000020004" pitchFamily="2" charset="0"/>
                        </a:rPr>
                        <a:t>0.0</a:t>
                      </a:r>
                      <a:endParaRPr lang="en-US" sz="1600" dirty="0">
                        <a:effectLst/>
                        <a:latin typeface="Phetsarath OT" panose="02000500000000020004" pitchFamily="2" charset="0"/>
                        <a:ea typeface="Saysettha OT" panose="020B0504020207020204" pitchFamily="34" charset="-34"/>
                        <a:cs typeface="Phetsarath OT" panose="02000500000000020004" pitchFamily="2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Phetsarath OT" panose="02000500000000020004" pitchFamily="2" charset="0"/>
                          <a:cs typeface="Phetsarath OT" panose="02000500000000020004" pitchFamily="2" charset="0"/>
                        </a:rPr>
                        <a:t>51.4</a:t>
                      </a:r>
                      <a:endParaRPr lang="en-US" sz="1600" dirty="0">
                        <a:effectLst/>
                        <a:latin typeface="Phetsarath OT" panose="02000500000000020004" pitchFamily="2" charset="0"/>
                        <a:ea typeface="Saysettha OT" panose="020B0504020207020204" pitchFamily="34" charset="-34"/>
                        <a:cs typeface="Phetsarath OT" panose="02000500000000020004" pitchFamily="2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Phetsarath OT" panose="02000500000000020004" pitchFamily="2" charset="0"/>
                          <a:cs typeface="Phetsarath OT" panose="02000500000000020004" pitchFamily="2" charset="0"/>
                        </a:rPr>
                        <a:t>1</a:t>
                      </a:r>
                      <a:endParaRPr lang="en-US" sz="1600" dirty="0">
                        <a:effectLst/>
                        <a:latin typeface="Phetsarath OT" panose="02000500000000020004" pitchFamily="2" charset="0"/>
                        <a:ea typeface="Saysettha OT" panose="020B0504020207020204" pitchFamily="34" charset="-34"/>
                        <a:cs typeface="Phetsarath OT" panose="02000500000000020004" pitchFamily="2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0560858"/>
                  </a:ext>
                </a:extLst>
              </a:tr>
              <a:tr h="90693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lo-LA" sz="1600" dirty="0">
                          <a:effectLst/>
                          <a:latin typeface="Phetsarath OT" panose="02000500000000020004" pitchFamily="2" charset="0"/>
                          <a:cs typeface="Phetsarath OT" panose="02000500000000020004" pitchFamily="2" charset="0"/>
                        </a:rPr>
                        <a:t>ໂຮງເຮືອນແບບຕັ້ງເວລາຫົດນ້ຳ</a:t>
                      </a:r>
                      <a:endParaRPr lang="en-US" sz="1600" dirty="0">
                        <a:effectLst/>
                        <a:latin typeface="Phetsarath OT" panose="02000500000000020004" pitchFamily="2" charset="0"/>
                        <a:ea typeface="Saysettha OT" panose="020B0504020207020204" pitchFamily="34" charset="-34"/>
                        <a:cs typeface="Phetsarath OT" panose="02000500000000020004" pitchFamily="2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Phetsarath OT" panose="02000500000000020004" pitchFamily="2" charset="0"/>
                          <a:cs typeface="Phetsarath OT" panose="02000500000000020004" pitchFamily="2" charset="0"/>
                        </a:rPr>
                        <a:t>10.6</a:t>
                      </a:r>
                      <a:endParaRPr lang="en-US" sz="1600" dirty="0">
                        <a:effectLst/>
                        <a:latin typeface="Phetsarath OT" panose="02000500000000020004" pitchFamily="2" charset="0"/>
                        <a:ea typeface="Saysettha OT" panose="020B0504020207020204" pitchFamily="34" charset="-34"/>
                        <a:cs typeface="Phetsarath OT" panose="02000500000000020004" pitchFamily="2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Phetsarath OT" panose="02000500000000020004" pitchFamily="2" charset="0"/>
                          <a:cs typeface="Phetsarath OT" panose="02000500000000020004" pitchFamily="2" charset="0"/>
                        </a:rPr>
                        <a:t>20.0</a:t>
                      </a:r>
                      <a:endParaRPr lang="en-US" sz="1600">
                        <a:effectLst/>
                        <a:latin typeface="Phetsarath OT" panose="02000500000000020004" pitchFamily="2" charset="0"/>
                        <a:ea typeface="Saysettha OT" panose="020B0504020207020204" pitchFamily="34" charset="-34"/>
                        <a:cs typeface="Phetsarath OT" panose="02000500000000020004" pitchFamily="2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Phetsarath OT" panose="02000500000000020004" pitchFamily="2" charset="0"/>
                          <a:cs typeface="Phetsarath OT" panose="02000500000000020004" pitchFamily="2" charset="0"/>
                        </a:rPr>
                        <a:t>51.0</a:t>
                      </a:r>
                      <a:endParaRPr lang="en-US" sz="1600" dirty="0">
                        <a:effectLst/>
                        <a:latin typeface="Phetsarath OT" panose="02000500000000020004" pitchFamily="2" charset="0"/>
                        <a:ea typeface="Saysettha OT" panose="020B0504020207020204" pitchFamily="34" charset="-34"/>
                        <a:cs typeface="Phetsarath OT" panose="02000500000000020004" pitchFamily="2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Phetsarath OT" panose="02000500000000020004" pitchFamily="2" charset="0"/>
                          <a:cs typeface="Phetsarath OT" panose="02000500000000020004" pitchFamily="2" charset="0"/>
                        </a:rPr>
                        <a:t>71.6</a:t>
                      </a:r>
                      <a:endParaRPr lang="en-US" sz="1600" dirty="0">
                        <a:effectLst/>
                        <a:latin typeface="Phetsarath OT" panose="02000500000000020004" pitchFamily="2" charset="0"/>
                        <a:ea typeface="Saysettha OT" panose="020B0504020207020204" pitchFamily="34" charset="-34"/>
                        <a:cs typeface="Phetsarath OT" panose="02000500000000020004" pitchFamily="2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Phetsarath OT" panose="02000500000000020004" pitchFamily="2" charset="0"/>
                          <a:cs typeface="Phetsarath OT" panose="02000500000000020004" pitchFamily="2" charset="0"/>
                        </a:rPr>
                        <a:t>83.7</a:t>
                      </a:r>
                      <a:endParaRPr lang="en-US" sz="1600">
                        <a:effectLst/>
                        <a:latin typeface="Phetsarath OT" panose="02000500000000020004" pitchFamily="2" charset="0"/>
                        <a:ea typeface="Saysettha OT" panose="020B0504020207020204" pitchFamily="34" charset="-34"/>
                        <a:cs typeface="Phetsarath OT" panose="02000500000000020004" pitchFamily="2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Phetsarath OT" panose="02000500000000020004" pitchFamily="2" charset="0"/>
                          <a:cs typeface="Phetsarath OT" panose="02000500000000020004" pitchFamily="2" charset="0"/>
                        </a:rPr>
                        <a:t>87.5</a:t>
                      </a:r>
                      <a:endParaRPr lang="en-US" sz="1600" dirty="0">
                        <a:effectLst/>
                        <a:latin typeface="Phetsarath OT" panose="02000500000000020004" pitchFamily="2" charset="0"/>
                        <a:ea typeface="Saysettha OT" panose="020B0504020207020204" pitchFamily="34" charset="-34"/>
                        <a:cs typeface="Phetsarath OT" panose="02000500000000020004" pitchFamily="2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Phetsarath OT" panose="02000500000000020004" pitchFamily="2" charset="0"/>
                          <a:cs typeface="Phetsarath OT" panose="02000500000000020004" pitchFamily="2" charset="0"/>
                        </a:rPr>
                        <a:t>59.1</a:t>
                      </a:r>
                      <a:endParaRPr lang="en-US" sz="1600" dirty="0">
                        <a:effectLst/>
                        <a:latin typeface="Phetsarath OT" panose="02000500000000020004" pitchFamily="2" charset="0"/>
                        <a:ea typeface="Saysettha OT" panose="020B0504020207020204" pitchFamily="34" charset="-34"/>
                        <a:cs typeface="Phetsarath OT" panose="02000500000000020004" pitchFamily="2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Phetsarath OT" panose="02000500000000020004" pitchFamily="2" charset="0"/>
                          <a:cs typeface="Phetsarath OT" panose="02000500000000020004" pitchFamily="2" charset="0"/>
                        </a:rPr>
                        <a:t>58.8</a:t>
                      </a:r>
                      <a:endParaRPr lang="en-US" sz="1600">
                        <a:effectLst/>
                        <a:latin typeface="Phetsarath OT" panose="02000500000000020004" pitchFamily="2" charset="0"/>
                        <a:ea typeface="Saysettha OT" panose="020B0504020207020204" pitchFamily="34" charset="-34"/>
                        <a:cs typeface="Phetsarath OT" panose="02000500000000020004" pitchFamily="2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Phetsarath OT" panose="02000500000000020004" pitchFamily="2" charset="0"/>
                          <a:cs typeface="Phetsarath OT" panose="02000500000000020004" pitchFamily="2" charset="0"/>
                        </a:rPr>
                        <a:t>45.8</a:t>
                      </a:r>
                      <a:endParaRPr lang="en-US" sz="1600">
                        <a:effectLst/>
                        <a:latin typeface="Phetsarath OT" panose="02000500000000020004" pitchFamily="2" charset="0"/>
                        <a:ea typeface="Saysettha OT" panose="020B0504020207020204" pitchFamily="34" charset="-34"/>
                        <a:cs typeface="Phetsarath OT" panose="02000500000000020004" pitchFamily="2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Phetsarath OT" panose="02000500000000020004" pitchFamily="2" charset="0"/>
                          <a:cs typeface="Phetsarath OT" panose="02000500000000020004" pitchFamily="2" charset="0"/>
                        </a:rPr>
                        <a:t>54.2</a:t>
                      </a:r>
                      <a:endParaRPr lang="en-US" sz="1600" dirty="0">
                        <a:effectLst/>
                        <a:latin typeface="Phetsarath OT" panose="02000500000000020004" pitchFamily="2" charset="0"/>
                        <a:ea typeface="Saysettha OT" panose="020B0504020207020204" pitchFamily="34" charset="-34"/>
                        <a:cs typeface="Phetsarath OT" panose="02000500000000020004" pitchFamily="2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Phetsarath OT" panose="02000500000000020004" pitchFamily="2" charset="0"/>
                          <a:cs typeface="Phetsarath OT" panose="02000500000000020004" pitchFamily="2" charset="0"/>
                        </a:rPr>
                        <a:t>2</a:t>
                      </a:r>
                      <a:endParaRPr lang="en-US" sz="1600">
                        <a:effectLst/>
                        <a:latin typeface="Phetsarath OT" panose="02000500000000020004" pitchFamily="2" charset="0"/>
                        <a:ea typeface="Saysettha OT" panose="020B0504020207020204" pitchFamily="34" charset="-34"/>
                        <a:cs typeface="Phetsarath OT" panose="02000500000000020004" pitchFamily="2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727233566"/>
                  </a:ext>
                </a:extLst>
              </a:tr>
              <a:tr h="103897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lo-LA" sz="1600">
                          <a:effectLst/>
                          <a:latin typeface="Phetsarath OT" panose="02000500000000020004" pitchFamily="2" charset="0"/>
                          <a:cs typeface="Phetsarath OT" panose="02000500000000020004" pitchFamily="2" charset="0"/>
                        </a:rPr>
                        <a:t>ໂຮງເຮືອນແບບໃຊ້ເຊັນເຊີວັດຄວາມຊູ່ມເພື່ອຫົດນ້ຳແບບອັດຕະໂນມັດ</a:t>
                      </a:r>
                      <a:endParaRPr lang="en-US" sz="1600">
                        <a:effectLst/>
                        <a:latin typeface="Phetsarath OT" panose="02000500000000020004" pitchFamily="2" charset="0"/>
                        <a:ea typeface="Saysettha OT" panose="020B0504020207020204" pitchFamily="34" charset="-34"/>
                        <a:cs typeface="Phetsarath OT" panose="02000500000000020004" pitchFamily="2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Phetsarath OT" panose="02000500000000020004" pitchFamily="2" charset="0"/>
                          <a:cs typeface="Phetsarath OT" panose="02000500000000020004" pitchFamily="2" charset="0"/>
                        </a:rPr>
                        <a:t>9.4</a:t>
                      </a:r>
                      <a:endParaRPr lang="en-US" sz="1600">
                        <a:effectLst/>
                        <a:latin typeface="Phetsarath OT" panose="02000500000000020004" pitchFamily="2" charset="0"/>
                        <a:ea typeface="Saysettha OT" panose="020B0504020207020204" pitchFamily="34" charset="-34"/>
                        <a:cs typeface="Phetsarath OT" panose="02000500000000020004" pitchFamily="2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Phetsarath OT" panose="02000500000000020004" pitchFamily="2" charset="0"/>
                          <a:cs typeface="Phetsarath OT" panose="02000500000000020004" pitchFamily="2" charset="0"/>
                        </a:rPr>
                        <a:t>17.6</a:t>
                      </a:r>
                      <a:endParaRPr lang="en-US" sz="1600">
                        <a:effectLst/>
                        <a:latin typeface="Phetsarath OT" panose="02000500000000020004" pitchFamily="2" charset="0"/>
                        <a:ea typeface="Saysettha OT" panose="020B0504020207020204" pitchFamily="34" charset="-34"/>
                        <a:cs typeface="Phetsarath OT" panose="02000500000000020004" pitchFamily="2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Phetsarath OT" panose="02000500000000020004" pitchFamily="2" charset="0"/>
                          <a:cs typeface="Phetsarath OT" panose="02000500000000020004" pitchFamily="2" charset="0"/>
                        </a:rPr>
                        <a:t>38.6</a:t>
                      </a:r>
                      <a:endParaRPr lang="en-US" sz="1600">
                        <a:effectLst/>
                        <a:latin typeface="Phetsarath OT" panose="02000500000000020004" pitchFamily="2" charset="0"/>
                        <a:ea typeface="Saysettha OT" panose="020B0504020207020204" pitchFamily="34" charset="-34"/>
                        <a:cs typeface="Phetsarath OT" panose="02000500000000020004" pitchFamily="2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Phetsarath OT" panose="02000500000000020004" pitchFamily="2" charset="0"/>
                          <a:cs typeface="Phetsarath OT" panose="02000500000000020004" pitchFamily="2" charset="0"/>
                        </a:rPr>
                        <a:t>68.1</a:t>
                      </a:r>
                      <a:endParaRPr lang="en-US" sz="1600">
                        <a:effectLst/>
                        <a:latin typeface="Phetsarath OT" panose="02000500000000020004" pitchFamily="2" charset="0"/>
                        <a:ea typeface="Saysettha OT" panose="020B0504020207020204" pitchFamily="34" charset="-34"/>
                        <a:cs typeface="Phetsarath OT" panose="02000500000000020004" pitchFamily="2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Phetsarath OT" panose="02000500000000020004" pitchFamily="2" charset="0"/>
                          <a:cs typeface="Phetsarath OT" panose="02000500000000020004" pitchFamily="2" charset="0"/>
                        </a:rPr>
                        <a:t>81.7</a:t>
                      </a:r>
                      <a:endParaRPr lang="en-US" sz="1600">
                        <a:effectLst/>
                        <a:latin typeface="Phetsarath OT" panose="02000500000000020004" pitchFamily="2" charset="0"/>
                        <a:ea typeface="Saysettha OT" panose="020B0504020207020204" pitchFamily="34" charset="-34"/>
                        <a:cs typeface="Phetsarath OT" panose="02000500000000020004" pitchFamily="2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Phetsarath OT" panose="02000500000000020004" pitchFamily="2" charset="0"/>
                          <a:cs typeface="Phetsarath OT" panose="02000500000000020004" pitchFamily="2" charset="0"/>
                        </a:rPr>
                        <a:t>92.9</a:t>
                      </a:r>
                      <a:endParaRPr lang="en-US" sz="1600">
                        <a:effectLst/>
                        <a:latin typeface="Phetsarath OT" panose="02000500000000020004" pitchFamily="2" charset="0"/>
                        <a:ea typeface="Saysettha OT" panose="020B0504020207020204" pitchFamily="34" charset="-34"/>
                        <a:cs typeface="Phetsarath OT" panose="02000500000000020004" pitchFamily="2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Phetsarath OT" panose="02000500000000020004" pitchFamily="2" charset="0"/>
                          <a:cs typeface="Phetsarath OT" panose="02000500000000020004" pitchFamily="2" charset="0"/>
                        </a:rPr>
                        <a:t>94.3</a:t>
                      </a:r>
                      <a:endParaRPr lang="en-US" sz="1600">
                        <a:effectLst/>
                        <a:latin typeface="Phetsarath OT" panose="02000500000000020004" pitchFamily="2" charset="0"/>
                        <a:ea typeface="Saysettha OT" panose="020B0504020207020204" pitchFamily="34" charset="-34"/>
                        <a:cs typeface="Phetsarath OT" panose="02000500000000020004" pitchFamily="2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Phetsarath OT" panose="02000500000000020004" pitchFamily="2" charset="0"/>
                          <a:cs typeface="Phetsarath OT" panose="02000500000000020004" pitchFamily="2" charset="0"/>
                        </a:rPr>
                        <a:t>97.4</a:t>
                      </a:r>
                      <a:endParaRPr lang="en-US" sz="1600">
                        <a:effectLst/>
                        <a:latin typeface="Phetsarath OT" panose="02000500000000020004" pitchFamily="2" charset="0"/>
                        <a:ea typeface="Saysettha OT" panose="020B0504020207020204" pitchFamily="34" charset="-34"/>
                        <a:cs typeface="Phetsarath OT" panose="02000500000000020004" pitchFamily="2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Phetsarath OT" panose="02000500000000020004" pitchFamily="2" charset="0"/>
                          <a:cs typeface="Phetsarath OT" panose="02000500000000020004" pitchFamily="2" charset="0"/>
                        </a:rPr>
                        <a:t>100.0</a:t>
                      </a:r>
                      <a:endParaRPr lang="en-US" sz="1600" dirty="0">
                        <a:effectLst/>
                        <a:latin typeface="Phetsarath OT" panose="02000500000000020004" pitchFamily="2" charset="0"/>
                        <a:ea typeface="Saysettha OT" panose="020B0504020207020204" pitchFamily="34" charset="-34"/>
                        <a:cs typeface="Phetsarath OT" panose="02000500000000020004" pitchFamily="2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Phetsarath OT" panose="02000500000000020004" pitchFamily="2" charset="0"/>
                          <a:cs typeface="Phetsarath OT" panose="02000500000000020004" pitchFamily="2" charset="0"/>
                        </a:rPr>
                        <a:t>66.7</a:t>
                      </a:r>
                      <a:endParaRPr lang="en-US" sz="1600" dirty="0">
                        <a:effectLst/>
                        <a:latin typeface="Phetsarath OT" panose="02000500000000020004" pitchFamily="2" charset="0"/>
                        <a:ea typeface="Saysettha OT" panose="020B0504020207020204" pitchFamily="34" charset="-34"/>
                        <a:cs typeface="Phetsarath OT" panose="02000500000000020004" pitchFamily="2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Phetsarath OT" panose="02000500000000020004" pitchFamily="2" charset="0"/>
                          <a:cs typeface="Phetsarath OT" panose="02000500000000020004" pitchFamily="2" charset="0"/>
                        </a:rPr>
                        <a:t>3</a:t>
                      </a:r>
                      <a:endParaRPr lang="en-US" sz="1600" dirty="0">
                        <a:effectLst/>
                        <a:latin typeface="Phetsarath OT" panose="02000500000000020004" pitchFamily="2" charset="0"/>
                        <a:ea typeface="Saysettha OT" panose="020B0504020207020204" pitchFamily="34" charset="-34"/>
                        <a:cs typeface="Phetsarath OT" panose="02000500000000020004" pitchFamily="2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2053902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4318657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12873-36C0-4A88-BDD3-23B2636CEA6E}" type="slidenum">
              <a:rPr lang="en-US" smtClean="0"/>
              <a:t>45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9326EC-B583-4D40-961F-8E5F0DB461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373" y="298621"/>
            <a:ext cx="9505093" cy="5925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99003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12873-36C0-4A88-BDD3-23B2636CEA6E}" type="slidenum">
              <a:rPr lang="en-US" smtClean="0"/>
              <a:t>46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0968FF8-427D-2F48-BF7C-948FE7844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5"/>
            <a:ext cx="11094720" cy="1450757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Phetsarath OT" panose="02000500000000020004" pitchFamily="2" charset="0"/>
                <a:cs typeface="Phetsarath OT" panose="02000500000000020004" pitchFamily="2" charset="0"/>
              </a:rPr>
              <a:t>4.1.4 </a:t>
            </a:r>
            <a:r>
              <a:rPr lang="lo-LA" sz="2800" b="1" dirty="0">
                <a:latin typeface="Phetsarath OT" panose="02000500000000020004" pitchFamily="2" charset="0"/>
                <a:cs typeface="Phetsarath OT" panose="02000500000000020004" pitchFamily="2" charset="0"/>
              </a:rPr>
              <a:t>ການປຽບທຽບອັດຕາ</a:t>
            </a:r>
            <a:r>
              <a:rPr lang="en-US" sz="2800" b="1" dirty="0" err="1">
                <a:latin typeface="Phetsarath OT" panose="02000500000000020004" pitchFamily="2" charset="0"/>
                <a:cs typeface="Phetsarath OT" panose="02000500000000020004" pitchFamily="2" charset="0"/>
              </a:rPr>
              <a:t>ຈຳນວນດອກ</a:t>
            </a:r>
            <a:endParaRPr lang="en-US" sz="2800" dirty="0">
              <a:latin typeface="Phetsarath OT" panose="02000500000000020004" pitchFamily="2" charset="0"/>
              <a:cs typeface="Phetsarath OT" panose="02000500000000020004" pitchFamily="2" charset="0"/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089B409D-CE17-7B47-A71C-32A96EA4C1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3951651"/>
              </p:ext>
            </p:extLst>
          </p:nvPr>
        </p:nvGraphicFramePr>
        <p:xfrm>
          <a:off x="1096963" y="1952368"/>
          <a:ext cx="10058401" cy="3818237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3053730">
                  <a:extLst>
                    <a:ext uri="{9D8B030D-6E8A-4147-A177-3AD203B41FA5}">
                      <a16:colId xmlns:a16="http://schemas.microsoft.com/office/drawing/2014/main" val="2985211932"/>
                    </a:ext>
                  </a:extLst>
                </a:gridCol>
                <a:gridCol w="655808">
                  <a:extLst>
                    <a:ext uri="{9D8B030D-6E8A-4147-A177-3AD203B41FA5}">
                      <a16:colId xmlns:a16="http://schemas.microsoft.com/office/drawing/2014/main" val="2680303904"/>
                    </a:ext>
                  </a:extLst>
                </a:gridCol>
                <a:gridCol w="655808">
                  <a:extLst>
                    <a:ext uri="{9D8B030D-6E8A-4147-A177-3AD203B41FA5}">
                      <a16:colId xmlns:a16="http://schemas.microsoft.com/office/drawing/2014/main" val="1585655319"/>
                    </a:ext>
                  </a:extLst>
                </a:gridCol>
                <a:gridCol w="655808">
                  <a:extLst>
                    <a:ext uri="{9D8B030D-6E8A-4147-A177-3AD203B41FA5}">
                      <a16:colId xmlns:a16="http://schemas.microsoft.com/office/drawing/2014/main" val="2950062501"/>
                    </a:ext>
                  </a:extLst>
                </a:gridCol>
                <a:gridCol w="655808">
                  <a:extLst>
                    <a:ext uri="{9D8B030D-6E8A-4147-A177-3AD203B41FA5}">
                      <a16:colId xmlns:a16="http://schemas.microsoft.com/office/drawing/2014/main" val="1040591486"/>
                    </a:ext>
                  </a:extLst>
                </a:gridCol>
                <a:gridCol w="655808">
                  <a:extLst>
                    <a:ext uri="{9D8B030D-6E8A-4147-A177-3AD203B41FA5}">
                      <a16:colId xmlns:a16="http://schemas.microsoft.com/office/drawing/2014/main" val="689275844"/>
                    </a:ext>
                  </a:extLst>
                </a:gridCol>
                <a:gridCol w="665866">
                  <a:extLst>
                    <a:ext uri="{9D8B030D-6E8A-4147-A177-3AD203B41FA5}">
                      <a16:colId xmlns:a16="http://schemas.microsoft.com/office/drawing/2014/main" val="752472129"/>
                    </a:ext>
                  </a:extLst>
                </a:gridCol>
                <a:gridCol w="645749">
                  <a:extLst>
                    <a:ext uri="{9D8B030D-6E8A-4147-A177-3AD203B41FA5}">
                      <a16:colId xmlns:a16="http://schemas.microsoft.com/office/drawing/2014/main" val="2373200834"/>
                    </a:ext>
                  </a:extLst>
                </a:gridCol>
                <a:gridCol w="655808">
                  <a:extLst>
                    <a:ext uri="{9D8B030D-6E8A-4147-A177-3AD203B41FA5}">
                      <a16:colId xmlns:a16="http://schemas.microsoft.com/office/drawing/2014/main" val="1189843792"/>
                    </a:ext>
                  </a:extLst>
                </a:gridCol>
                <a:gridCol w="665866">
                  <a:extLst>
                    <a:ext uri="{9D8B030D-6E8A-4147-A177-3AD203B41FA5}">
                      <a16:colId xmlns:a16="http://schemas.microsoft.com/office/drawing/2014/main" val="976192324"/>
                    </a:ext>
                  </a:extLst>
                </a:gridCol>
                <a:gridCol w="619597">
                  <a:extLst>
                    <a:ext uri="{9D8B030D-6E8A-4147-A177-3AD203B41FA5}">
                      <a16:colId xmlns:a16="http://schemas.microsoft.com/office/drawing/2014/main" val="1148622513"/>
                    </a:ext>
                  </a:extLst>
                </a:gridCol>
                <a:gridCol w="472745">
                  <a:extLst>
                    <a:ext uri="{9D8B030D-6E8A-4147-A177-3AD203B41FA5}">
                      <a16:colId xmlns:a16="http://schemas.microsoft.com/office/drawing/2014/main" val="4026592328"/>
                    </a:ext>
                  </a:extLst>
                </a:gridCol>
              </a:tblGrid>
              <a:tr h="135283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lo-LA" sz="1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Saysettha OT" panose="020B0504020207020204" pitchFamily="34" charset="-34"/>
                        </a:rPr>
                        <a:t>ວັນທີ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Saysettha OT" panose="020B0504020207020204" pitchFamily="34" charset="-34"/>
                        <a:cs typeface="Saysettha OT" panose="020B0504020207020204" pitchFamily="34" charset="-34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71755" marR="71755" algn="ctr"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Saysettha OT" panose="020B0504020207020204" pitchFamily="34" charset="-34"/>
                          <a:ea typeface="Times New Roman" panose="02020603050405020304" pitchFamily="18" charset="0"/>
                          <a:cs typeface="Saysettha OT" panose="020B0504020207020204" pitchFamily="34" charset="-34"/>
                        </a:rPr>
                        <a:t>15/05/18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Saysettha OT" panose="020B0504020207020204" pitchFamily="34" charset="-34"/>
                        <a:cs typeface="Saysettha OT" panose="020B0504020207020204" pitchFamily="34" charset="-34"/>
                      </a:endParaRPr>
                    </a:p>
                  </a:txBody>
                  <a:tcPr marL="0" marR="0" marT="0" marB="0" vert="vert270" anchor="ctr"/>
                </a:tc>
                <a:tc>
                  <a:txBody>
                    <a:bodyPr/>
                    <a:lstStyle/>
                    <a:p>
                      <a:pPr marL="71755" marR="71755" algn="ctr"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Saysettha OT" panose="020B0504020207020204" pitchFamily="34" charset="-34"/>
                          <a:ea typeface="Times New Roman" panose="02020603050405020304" pitchFamily="18" charset="0"/>
                          <a:cs typeface="Saysettha OT" panose="020B0504020207020204" pitchFamily="34" charset="-34"/>
                        </a:rPr>
                        <a:t>22/05/18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Saysettha OT" panose="020B0504020207020204" pitchFamily="34" charset="-34"/>
                        <a:cs typeface="Saysettha OT" panose="020B0504020207020204" pitchFamily="34" charset="-34"/>
                      </a:endParaRPr>
                    </a:p>
                  </a:txBody>
                  <a:tcPr marL="0" marR="0" marT="0" marB="0" vert="vert270" anchor="ctr"/>
                </a:tc>
                <a:tc>
                  <a:txBody>
                    <a:bodyPr/>
                    <a:lstStyle/>
                    <a:p>
                      <a:pPr marL="71755" marR="71755" algn="ctr"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Saysettha OT" panose="020B0504020207020204" pitchFamily="34" charset="-34"/>
                          <a:ea typeface="Times New Roman" panose="02020603050405020304" pitchFamily="18" charset="0"/>
                          <a:cs typeface="Saysettha OT" panose="020B0504020207020204" pitchFamily="34" charset="-34"/>
                        </a:rPr>
                        <a:t>29/05/18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Saysettha OT" panose="020B0504020207020204" pitchFamily="34" charset="-34"/>
                        <a:cs typeface="Saysettha OT" panose="020B0504020207020204" pitchFamily="34" charset="-34"/>
                      </a:endParaRPr>
                    </a:p>
                  </a:txBody>
                  <a:tcPr marL="0" marR="0" marT="0" marB="0" vert="vert270" anchor="ctr"/>
                </a:tc>
                <a:tc>
                  <a:txBody>
                    <a:bodyPr/>
                    <a:lstStyle/>
                    <a:p>
                      <a:pPr marL="71755" marR="71755" algn="ctr"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Saysettha OT" panose="020B0504020207020204" pitchFamily="34" charset="-34"/>
                          <a:ea typeface="Times New Roman" panose="02020603050405020304" pitchFamily="18" charset="0"/>
                          <a:cs typeface="Saysettha OT" panose="020B0504020207020204" pitchFamily="34" charset="-34"/>
                        </a:rPr>
                        <a:t>05/06/18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Saysettha OT" panose="020B0504020207020204" pitchFamily="34" charset="-34"/>
                        <a:cs typeface="Saysettha OT" panose="020B0504020207020204" pitchFamily="34" charset="-34"/>
                      </a:endParaRPr>
                    </a:p>
                  </a:txBody>
                  <a:tcPr marL="0" marR="0" marT="0" marB="0" vert="vert270" anchor="ctr"/>
                </a:tc>
                <a:tc>
                  <a:txBody>
                    <a:bodyPr/>
                    <a:lstStyle/>
                    <a:p>
                      <a:pPr marL="71755" marR="71755" algn="ctr"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Saysettha OT" panose="020B0504020207020204" pitchFamily="34" charset="-34"/>
                          <a:ea typeface="Times New Roman" panose="02020603050405020304" pitchFamily="18" charset="0"/>
                          <a:cs typeface="Saysettha OT" panose="020B0504020207020204" pitchFamily="34" charset="-34"/>
                        </a:rPr>
                        <a:t>12/06/18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Saysettha OT" panose="020B0504020207020204" pitchFamily="34" charset="-34"/>
                        <a:cs typeface="Saysettha OT" panose="020B0504020207020204" pitchFamily="34" charset="-34"/>
                      </a:endParaRPr>
                    </a:p>
                  </a:txBody>
                  <a:tcPr marL="0" marR="0" marT="0" marB="0" vert="vert270" anchor="ctr"/>
                </a:tc>
                <a:tc>
                  <a:txBody>
                    <a:bodyPr/>
                    <a:lstStyle/>
                    <a:p>
                      <a:pPr marL="71755" marR="71755" algn="ctr"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Saysettha OT" panose="020B0504020207020204" pitchFamily="34" charset="-34"/>
                          <a:ea typeface="Times New Roman" panose="02020603050405020304" pitchFamily="18" charset="0"/>
                          <a:cs typeface="Saysettha OT" panose="020B0504020207020204" pitchFamily="34" charset="-34"/>
                        </a:rPr>
                        <a:t>19/06/18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Saysettha OT" panose="020B0504020207020204" pitchFamily="34" charset="-34"/>
                        <a:cs typeface="Saysettha OT" panose="020B0504020207020204" pitchFamily="34" charset="-34"/>
                      </a:endParaRPr>
                    </a:p>
                  </a:txBody>
                  <a:tcPr marL="0" marR="0" marT="0" marB="0" vert="vert270" anchor="ctr"/>
                </a:tc>
                <a:tc>
                  <a:txBody>
                    <a:bodyPr/>
                    <a:lstStyle/>
                    <a:p>
                      <a:pPr marL="71755" marR="71755" algn="ctr"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Saysettha OT" panose="020B0504020207020204" pitchFamily="34" charset="-34"/>
                          <a:ea typeface="Times New Roman" panose="02020603050405020304" pitchFamily="18" charset="0"/>
                          <a:cs typeface="Saysettha OT" panose="020B0504020207020204" pitchFamily="34" charset="-34"/>
                        </a:rPr>
                        <a:t>26/06/18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Saysettha OT" panose="020B0504020207020204" pitchFamily="34" charset="-34"/>
                        <a:cs typeface="Saysettha OT" panose="020B0504020207020204" pitchFamily="34" charset="-34"/>
                      </a:endParaRPr>
                    </a:p>
                  </a:txBody>
                  <a:tcPr marL="0" marR="0" marT="0" marB="0" vert="vert270" anchor="ctr"/>
                </a:tc>
                <a:tc>
                  <a:txBody>
                    <a:bodyPr/>
                    <a:lstStyle/>
                    <a:p>
                      <a:pPr marL="71755" marR="71755" algn="ctr"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Saysettha OT" panose="020B0504020207020204" pitchFamily="34" charset="-34"/>
                          <a:ea typeface="Times New Roman" panose="02020603050405020304" pitchFamily="18" charset="0"/>
                          <a:cs typeface="Saysettha OT" panose="020B0504020207020204" pitchFamily="34" charset="-34"/>
                        </a:rPr>
                        <a:t>03/07/18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Saysettha OT" panose="020B0504020207020204" pitchFamily="34" charset="-34"/>
                        <a:cs typeface="Saysettha OT" panose="020B0504020207020204" pitchFamily="34" charset="-34"/>
                      </a:endParaRPr>
                    </a:p>
                  </a:txBody>
                  <a:tcPr marL="0" marR="0" marT="0" marB="0" vert="vert270" anchor="ctr"/>
                </a:tc>
                <a:tc>
                  <a:txBody>
                    <a:bodyPr/>
                    <a:lstStyle/>
                    <a:p>
                      <a:pPr marL="71755" marR="71755" algn="ctr"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Saysettha OT" panose="020B0504020207020204" pitchFamily="34" charset="-34"/>
                          <a:ea typeface="Times New Roman" panose="02020603050405020304" pitchFamily="18" charset="0"/>
                          <a:cs typeface="Saysettha OT" panose="020B0504020207020204" pitchFamily="34" charset="-34"/>
                        </a:rPr>
                        <a:t>10/07/18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Saysettha OT" panose="020B0504020207020204" pitchFamily="34" charset="-34"/>
                        <a:cs typeface="Saysettha OT" panose="020B0504020207020204" pitchFamily="34" charset="-34"/>
                      </a:endParaRPr>
                    </a:p>
                  </a:txBody>
                  <a:tcPr marL="0" marR="0" marT="0" marB="0" vert="vert270" anchor="ctr"/>
                </a:tc>
                <a:tc>
                  <a:txBody>
                    <a:bodyPr/>
                    <a:lstStyle/>
                    <a:p>
                      <a:pPr marL="71755" marR="71755" algn="ctr">
                        <a:spcAft>
                          <a:spcPts val="0"/>
                        </a:spcAft>
                      </a:pPr>
                      <a:r>
                        <a:rPr lang="lo-LA" sz="1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Saysettha OT" panose="020B0504020207020204" pitchFamily="34" charset="-34"/>
                        </a:rPr>
                        <a:t>ສະເລ່ຍ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Saysettha OT" panose="020B0504020207020204" pitchFamily="34" charset="-34"/>
                        <a:cs typeface="Saysettha OT" panose="020B0504020207020204" pitchFamily="34" charset="-34"/>
                      </a:endParaRPr>
                    </a:p>
                  </a:txBody>
                  <a:tcPr marL="0" marR="0" marT="0" marB="0" vert="vert270" anchor="ctr"/>
                </a:tc>
                <a:tc>
                  <a:txBody>
                    <a:bodyPr/>
                    <a:lstStyle/>
                    <a:p>
                      <a:pPr marL="71755" marR="71755" algn="ctr">
                        <a:spcAft>
                          <a:spcPts val="0"/>
                        </a:spcAft>
                      </a:pPr>
                      <a:r>
                        <a:rPr lang="lo-LA" sz="1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Saysettha OT" panose="020B0504020207020204" pitchFamily="34" charset="-34"/>
                        </a:rPr>
                        <a:t>ຄະແນນ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Saysettha OT" panose="020B0504020207020204" pitchFamily="34" charset="-34"/>
                        <a:cs typeface="Saysettha OT" panose="020B0504020207020204" pitchFamily="34" charset="-34"/>
                      </a:endParaRPr>
                    </a:p>
                  </a:txBody>
                  <a:tcPr marL="0" marR="0" marT="0" marB="0" vert="vert270" anchor="ctr"/>
                </a:tc>
                <a:extLst>
                  <a:ext uri="{0D108BD9-81ED-4DB2-BD59-A6C34878D82A}">
                    <a16:rowId xmlns:a16="http://schemas.microsoft.com/office/drawing/2014/main" val="1888643754"/>
                  </a:ext>
                </a:extLst>
              </a:tr>
              <a:tr h="51948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lo-LA" sz="1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Saysettha OT" panose="020B0504020207020204" pitchFamily="34" charset="-34"/>
                        </a:rPr>
                        <a:t>ໂຮງເຮືອນແບບໃຊ້ຄົນຫົດນ້ຳ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Saysettha OT" panose="020B0504020207020204" pitchFamily="34" charset="-34"/>
                        <a:cs typeface="Saysettha OT" panose="020B0504020207020204" pitchFamily="34" charset="-34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Saysettha OT" panose="020B0504020207020204" pitchFamily="34" charset="-34"/>
                          <a:ea typeface="Saysettha OT" panose="020B0504020207020204" pitchFamily="34" charset="-34"/>
                          <a:cs typeface="Saysettha OT" panose="020B0504020207020204" pitchFamily="34" charset="-34"/>
                        </a:rPr>
                        <a:t>0.0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Saysettha OT" panose="020B0504020207020204" pitchFamily="34" charset="-34"/>
                        <a:cs typeface="Saysettha OT" panose="020B0504020207020204" pitchFamily="34" charset="-34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Saysettha OT" panose="020B0504020207020204" pitchFamily="34" charset="-34"/>
                          <a:ea typeface="Saysettha OT" panose="020B0504020207020204" pitchFamily="34" charset="-34"/>
                          <a:cs typeface="Saysettha OT" panose="020B0504020207020204" pitchFamily="34" charset="-34"/>
                        </a:rPr>
                        <a:t>75.7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Saysettha OT" panose="020B0504020207020204" pitchFamily="34" charset="-34"/>
                        <a:cs typeface="Saysettha OT" panose="020B0504020207020204" pitchFamily="34" charset="-34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Saysettha OT" panose="020B0504020207020204" pitchFamily="34" charset="-34"/>
                          <a:ea typeface="Saysettha OT" panose="020B0504020207020204" pitchFamily="34" charset="-34"/>
                          <a:cs typeface="Saysettha OT" panose="020B0504020207020204" pitchFamily="34" charset="-34"/>
                        </a:rPr>
                        <a:t>100.0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Saysettha OT" panose="020B0504020207020204" pitchFamily="34" charset="-34"/>
                        <a:cs typeface="Saysettha OT" panose="020B0504020207020204" pitchFamily="34" charset="-34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Saysettha OT" panose="020B0504020207020204" pitchFamily="34" charset="-34"/>
                          <a:ea typeface="Saysettha OT" panose="020B0504020207020204" pitchFamily="34" charset="-34"/>
                          <a:cs typeface="Saysettha OT" panose="020B0504020207020204" pitchFamily="34" charset="-34"/>
                        </a:rPr>
                        <a:t>68.5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Saysettha OT" panose="020B0504020207020204" pitchFamily="34" charset="-34"/>
                        <a:cs typeface="Saysettha OT" panose="020B0504020207020204" pitchFamily="34" charset="-34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Saysettha OT" panose="020B0504020207020204" pitchFamily="34" charset="-34"/>
                          <a:ea typeface="Saysettha OT" panose="020B0504020207020204" pitchFamily="34" charset="-34"/>
                          <a:cs typeface="Saysettha OT" panose="020B0504020207020204" pitchFamily="34" charset="-34"/>
                        </a:rPr>
                        <a:t>55.0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Saysettha OT" panose="020B0504020207020204" pitchFamily="34" charset="-34"/>
                        <a:cs typeface="Saysettha OT" panose="020B0504020207020204" pitchFamily="34" charset="-34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Saysettha OT" panose="020B0504020207020204" pitchFamily="34" charset="-34"/>
                          <a:ea typeface="Saysettha OT" panose="020B0504020207020204" pitchFamily="34" charset="-34"/>
                          <a:cs typeface="Saysettha OT" panose="020B0504020207020204" pitchFamily="34" charset="-34"/>
                        </a:rPr>
                        <a:t>33.3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Saysettha OT" panose="020B0504020207020204" pitchFamily="34" charset="-34"/>
                        <a:cs typeface="Saysettha OT" panose="020B0504020207020204" pitchFamily="34" charset="-34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Saysettha OT" panose="020B0504020207020204" pitchFamily="34" charset="-34"/>
                          <a:ea typeface="Saysettha OT" panose="020B0504020207020204" pitchFamily="34" charset="-34"/>
                          <a:cs typeface="Saysettha OT" panose="020B0504020207020204" pitchFamily="34" charset="-34"/>
                        </a:rPr>
                        <a:t>23.4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Saysettha OT" panose="020B0504020207020204" pitchFamily="34" charset="-34"/>
                        <a:cs typeface="Saysettha OT" panose="020B0504020207020204" pitchFamily="34" charset="-34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Saysettha OT" panose="020B0504020207020204" pitchFamily="34" charset="-34"/>
                          <a:ea typeface="Saysettha OT" panose="020B0504020207020204" pitchFamily="34" charset="-34"/>
                          <a:cs typeface="Saysettha OT" panose="020B0504020207020204" pitchFamily="34" charset="-34"/>
                        </a:rPr>
                        <a:t>0.0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Saysettha OT" panose="020B0504020207020204" pitchFamily="34" charset="-34"/>
                        <a:cs typeface="Saysettha OT" panose="020B0504020207020204" pitchFamily="34" charset="-34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Saysettha OT" panose="020B0504020207020204" pitchFamily="34" charset="-34"/>
                          <a:ea typeface="Saysettha OT" panose="020B0504020207020204" pitchFamily="34" charset="-34"/>
                          <a:cs typeface="Saysettha OT" panose="020B0504020207020204" pitchFamily="34" charset="-34"/>
                        </a:rPr>
                        <a:t>0.0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Saysettha OT" panose="020B0504020207020204" pitchFamily="34" charset="-34"/>
                        <a:cs typeface="Saysettha OT" panose="020B0504020207020204" pitchFamily="34" charset="-34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Saysettha OT" panose="020B0504020207020204" pitchFamily="34" charset="-34"/>
                          <a:ea typeface="Saysettha OT" panose="020B0504020207020204" pitchFamily="34" charset="-34"/>
                          <a:cs typeface="Saysettha OT" panose="020B0504020207020204" pitchFamily="34" charset="-34"/>
                        </a:rPr>
                        <a:t>39.5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Saysettha OT" panose="020B0504020207020204" pitchFamily="34" charset="-34"/>
                        <a:cs typeface="Saysettha OT" panose="020B0504020207020204" pitchFamily="34" charset="-34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Saysettha OT" panose="020B0504020207020204" pitchFamily="34" charset="-34"/>
                          <a:ea typeface="Saysettha OT" panose="020B0504020207020204" pitchFamily="34" charset="-34"/>
                          <a:cs typeface="Saysettha OT" panose="020B0504020207020204" pitchFamily="34" charset="-34"/>
                        </a:rPr>
                        <a:t>3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Saysettha OT" panose="020B0504020207020204" pitchFamily="34" charset="-34"/>
                        <a:cs typeface="Saysettha OT" panose="020B0504020207020204" pitchFamily="34" charset="-34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0560858"/>
                  </a:ext>
                </a:extLst>
              </a:tr>
              <a:tr h="90693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lo-LA" sz="1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Saysettha OT" panose="020B0504020207020204" pitchFamily="34" charset="-34"/>
                        </a:rPr>
                        <a:t>ໂຮງເຮືອນແບບຕັ້ງເວລາຫົດນ້ຳ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Saysettha OT" panose="020B0504020207020204" pitchFamily="34" charset="-34"/>
                        <a:cs typeface="Saysettha OT" panose="020B0504020207020204" pitchFamily="34" charset="-34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Saysettha OT" panose="020B0504020207020204" pitchFamily="34" charset="-34"/>
                          <a:ea typeface="Saysettha OT" panose="020B0504020207020204" pitchFamily="34" charset="-34"/>
                          <a:cs typeface="Saysettha OT" panose="020B0504020207020204" pitchFamily="34" charset="-34"/>
                        </a:rPr>
                        <a:t>0.0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Saysettha OT" panose="020B0504020207020204" pitchFamily="34" charset="-34"/>
                        <a:cs typeface="Saysettha OT" panose="020B0504020207020204" pitchFamily="34" charset="-34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Saysettha OT" panose="020B0504020207020204" pitchFamily="34" charset="-34"/>
                          <a:ea typeface="Saysettha OT" panose="020B0504020207020204" pitchFamily="34" charset="-34"/>
                          <a:cs typeface="Saysettha OT" panose="020B0504020207020204" pitchFamily="34" charset="-34"/>
                        </a:rPr>
                        <a:t>73.9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Saysettha OT" panose="020B0504020207020204" pitchFamily="34" charset="-34"/>
                        <a:cs typeface="Saysettha OT" panose="020B0504020207020204" pitchFamily="34" charset="-34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Saysettha OT" panose="020B0504020207020204" pitchFamily="34" charset="-34"/>
                          <a:ea typeface="Saysettha OT" panose="020B0504020207020204" pitchFamily="34" charset="-34"/>
                          <a:cs typeface="Saysettha OT" panose="020B0504020207020204" pitchFamily="34" charset="-34"/>
                        </a:rPr>
                        <a:t>93.7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Saysettha OT" panose="020B0504020207020204" pitchFamily="34" charset="-34"/>
                        <a:cs typeface="Saysettha OT" panose="020B0504020207020204" pitchFamily="34" charset="-34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Saysettha OT" panose="020B0504020207020204" pitchFamily="34" charset="-34"/>
                          <a:ea typeface="Saysettha OT" panose="020B0504020207020204" pitchFamily="34" charset="-34"/>
                          <a:cs typeface="Saysettha OT" panose="020B0504020207020204" pitchFamily="34" charset="-34"/>
                        </a:rPr>
                        <a:t>77.5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Saysettha OT" panose="020B0504020207020204" pitchFamily="34" charset="-34"/>
                        <a:cs typeface="Saysettha OT" panose="020B0504020207020204" pitchFamily="34" charset="-34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Saysettha OT" panose="020B0504020207020204" pitchFamily="34" charset="-34"/>
                          <a:ea typeface="Saysettha OT" panose="020B0504020207020204" pitchFamily="34" charset="-34"/>
                          <a:cs typeface="Saysettha OT" panose="020B0504020207020204" pitchFamily="34" charset="-34"/>
                        </a:rPr>
                        <a:t>28.8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Saysettha OT" panose="020B0504020207020204" pitchFamily="34" charset="-34"/>
                        <a:cs typeface="Saysettha OT" panose="020B0504020207020204" pitchFamily="34" charset="-34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Saysettha OT" panose="020B0504020207020204" pitchFamily="34" charset="-34"/>
                          <a:ea typeface="Saysettha OT" panose="020B0504020207020204" pitchFamily="34" charset="-34"/>
                          <a:cs typeface="Saysettha OT" panose="020B0504020207020204" pitchFamily="34" charset="-34"/>
                        </a:rPr>
                        <a:t>12.6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Saysettha OT" panose="020B0504020207020204" pitchFamily="34" charset="-34"/>
                        <a:cs typeface="Saysettha OT" panose="020B0504020207020204" pitchFamily="34" charset="-34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Saysettha OT" panose="020B0504020207020204" pitchFamily="34" charset="-34"/>
                          <a:ea typeface="Saysettha OT" panose="020B0504020207020204" pitchFamily="34" charset="-34"/>
                          <a:cs typeface="Saysettha OT" panose="020B0504020207020204" pitchFamily="34" charset="-34"/>
                        </a:rPr>
                        <a:t>0.0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Saysettha OT" panose="020B0504020207020204" pitchFamily="34" charset="-34"/>
                        <a:cs typeface="Saysettha OT" panose="020B0504020207020204" pitchFamily="34" charset="-34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Saysettha OT" panose="020B0504020207020204" pitchFamily="34" charset="-34"/>
                          <a:ea typeface="Saysettha OT" panose="020B0504020207020204" pitchFamily="34" charset="-34"/>
                          <a:cs typeface="Saysettha OT" panose="020B0504020207020204" pitchFamily="34" charset="-34"/>
                        </a:rPr>
                        <a:t>0.0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Saysettha OT" panose="020B0504020207020204" pitchFamily="34" charset="-34"/>
                        <a:cs typeface="Saysettha OT" panose="020B0504020207020204" pitchFamily="34" charset="-34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Saysettha OT" panose="020B0504020207020204" pitchFamily="34" charset="-34"/>
                          <a:ea typeface="Saysettha OT" panose="020B0504020207020204" pitchFamily="34" charset="-34"/>
                          <a:cs typeface="Saysettha OT" panose="020B0504020207020204" pitchFamily="34" charset="-34"/>
                        </a:rPr>
                        <a:t>0.0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Saysettha OT" panose="020B0504020207020204" pitchFamily="34" charset="-34"/>
                        <a:cs typeface="Saysettha OT" panose="020B0504020207020204" pitchFamily="34" charset="-34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Saysettha OT" panose="020B0504020207020204" pitchFamily="34" charset="-34"/>
                          <a:ea typeface="Saysettha OT" panose="020B0504020207020204" pitchFamily="34" charset="-34"/>
                          <a:cs typeface="Saysettha OT" panose="020B0504020207020204" pitchFamily="34" charset="-34"/>
                        </a:rPr>
                        <a:t>31.8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Saysettha OT" panose="020B0504020207020204" pitchFamily="34" charset="-34"/>
                        <a:cs typeface="Saysettha OT" panose="020B0504020207020204" pitchFamily="34" charset="-34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Saysettha OT" panose="020B0504020207020204" pitchFamily="34" charset="-34"/>
                          <a:ea typeface="Saysettha OT" panose="020B0504020207020204" pitchFamily="34" charset="-34"/>
                          <a:cs typeface="Saysettha OT" panose="020B0504020207020204" pitchFamily="34" charset="-34"/>
                        </a:rPr>
                        <a:t>1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Saysettha OT" panose="020B0504020207020204" pitchFamily="34" charset="-34"/>
                        <a:cs typeface="Saysettha OT" panose="020B0504020207020204" pitchFamily="34" charset="-34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727233566"/>
                  </a:ext>
                </a:extLst>
              </a:tr>
              <a:tr h="103897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lo-LA" sz="1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Saysettha OT" panose="020B0504020207020204" pitchFamily="34" charset="-34"/>
                        </a:rPr>
                        <a:t>ໂຮງເຮືອນແບບໃຊ້ເຊັນເຊີວັດຄວາມຊູ່ມເພື່ອຫົດນ້ຳແບບອັດຕະໂນມັດ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Saysettha OT" panose="020B0504020207020204" pitchFamily="34" charset="-34"/>
                        <a:cs typeface="Saysettha OT" panose="020B0504020207020204" pitchFamily="34" charset="-34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Saysettha OT" panose="020B0504020207020204" pitchFamily="34" charset="-34"/>
                          <a:ea typeface="Saysettha OT" panose="020B0504020207020204" pitchFamily="34" charset="-34"/>
                          <a:cs typeface="Saysettha OT" panose="020B0504020207020204" pitchFamily="34" charset="-34"/>
                        </a:rPr>
                        <a:t>0.0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Saysettha OT" panose="020B0504020207020204" pitchFamily="34" charset="-34"/>
                        <a:cs typeface="Saysettha OT" panose="020B0504020207020204" pitchFamily="34" charset="-34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Saysettha OT" panose="020B0504020207020204" pitchFamily="34" charset="-34"/>
                          <a:ea typeface="Saysettha OT" panose="020B0504020207020204" pitchFamily="34" charset="-34"/>
                          <a:cs typeface="Saysettha OT" panose="020B0504020207020204" pitchFamily="34" charset="-34"/>
                        </a:rPr>
                        <a:t>64.9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Saysettha OT" panose="020B0504020207020204" pitchFamily="34" charset="-34"/>
                        <a:cs typeface="Saysettha OT" panose="020B0504020207020204" pitchFamily="34" charset="-34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Saysettha OT" panose="020B0504020207020204" pitchFamily="34" charset="-34"/>
                          <a:ea typeface="Saysettha OT" panose="020B0504020207020204" pitchFamily="34" charset="-34"/>
                          <a:cs typeface="Saysettha OT" panose="020B0504020207020204" pitchFamily="34" charset="-34"/>
                        </a:rPr>
                        <a:t>91.1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Saysettha OT" panose="020B0504020207020204" pitchFamily="34" charset="-34"/>
                        <a:cs typeface="Saysettha OT" panose="020B0504020207020204" pitchFamily="34" charset="-34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Saysettha OT" panose="020B0504020207020204" pitchFamily="34" charset="-34"/>
                          <a:ea typeface="Saysettha OT" panose="020B0504020207020204" pitchFamily="34" charset="-34"/>
                          <a:cs typeface="Saysettha OT" panose="020B0504020207020204" pitchFamily="34" charset="-34"/>
                        </a:rPr>
                        <a:t>84.5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Saysettha OT" panose="020B0504020207020204" pitchFamily="34" charset="-34"/>
                        <a:cs typeface="Saysettha OT" panose="020B0504020207020204" pitchFamily="34" charset="-34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Saysettha OT" panose="020B0504020207020204" pitchFamily="34" charset="-34"/>
                          <a:ea typeface="Saysettha OT" panose="020B0504020207020204" pitchFamily="34" charset="-34"/>
                          <a:cs typeface="Saysettha OT" panose="020B0504020207020204" pitchFamily="34" charset="-34"/>
                        </a:rPr>
                        <a:t>37.2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Saysettha OT" panose="020B0504020207020204" pitchFamily="34" charset="-34"/>
                        <a:cs typeface="Saysettha OT" panose="020B0504020207020204" pitchFamily="34" charset="-34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Saysettha OT" panose="020B0504020207020204" pitchFamily="34" charset="-34"/>
                          <a:ea typeface="Saysettha OT" panose="020B0504020207020204" pitchFamily="34" charset="-34"/>
                          <a:cs typeface="Saysettha OT" panose="020B0504020207020204" pitchFamily="34" charset="-34"/>
                        </a:rPr>
                        <a:t>42.8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Saysettha OT" panose="020B0504020207020204" pitchFamily="34" charset="-34"/>
                        <a:cs typeface="Saysettha OT" panose="020B0504020207020204" pitchFamily="34" charset="-34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Saysettha OT" panose="020B0504020207020204" pitchFamily="34" charset="-34"/>
                          <a:ea typeface="Saysettha OT" panose="020B0504020207020204" pitchFamily="34" charset="-34"/>
                          <a:cs typeface="Saysettha OT" panose="020B0504020207020204" pitchFamily="34" charset="-34"/>
                        </a:rPr>
                        <a:t>12.4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Saysettha OT" panose="020B0504020207020204" pitchFamily="34" charset="-34"/>
                        <a:cs typeface="Saysettha OT" panose="020B0504020207020204" pitchFamily="34" charset="-34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Saysettha OT" panose="020B0504020207020204" pitchFamily="34" charset="-34"/>
                          <a:ea typeface="Saysettha OT" panose="020B0504020207020204" pitchFamily="34" charset="-34"/>
                          <a:cs typeface="Saysettha OT" panose="020B0504020207020204" pitchFamily="34" charset="-34"/>
                        </a:rPr>
                        <a:t>0.0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Saysettha OT" panose="020B0504020207020204" pitchFamily="34" charset="-34"/>
                        <a:cs typeface="Saysettha OT" panose="020B0504020207020204" pitchFamily="34" charset="-34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Saysettha OT" panose="020B0504020207020204" pitchFamily="34" charset="-34"/>
                          <a:ea typeface="Saysettha OT" panose="020B0504020207020204" pitchFamily="34" charset="-34"/>
                          <a:cs typeface="Saysettha OT" panose="020B0504020207020204" pitchFamily="34" charset="-34"/>
                        </a:rPr>
                        <a:t>12.9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Saysettha OT" panose="020B0504020207020204" pitchFamily="34" charset="-34"/>
                        <a:cs typeface="Saysettha OT" panose="020B0504020207020204" pitchFamily="34" charset="-34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Saysettha OT" panose="020B0504020207020204" pitchFamily="34" charset="-34"/>
                          <a:ea typeface="Saysettha OT" panose="020B0504020207020204" pitchFamily="34" charset="-34"/>
                          <a:cs typeface="Saysettha OT" panose="020B0504020207020204" pitchFamily="34" charset="-34"/>
                        </a:rPr>
                        <a:t>38.4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Saysettha OT" panose="020B0504020207020204" pitchFamily="34" charset="-34"/>
                        <a:cs typeface="Saysettha OT" panose="020B0504020207020204" pitchFamily="34" charset="-34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Saysettha OT" panose="020B0504020207020204" pitchFamily="34" charset="-34"/>
                          <a:ea typeface="Saysettha OT" panose="020B0504020207020204" pitchFamily="34" charset="-34"/>
                          <a:cs typeface="Saysettha OT" panose="020B0504020207020204" pitchFamily="34" charset="-34"/>
                        </a:rPr>
                        <a:t>2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Saysettha OT" panose="020B0504020207020204" pitchFamily="34" charset="-34"/>
                        <a:cs typeface="Saysettha OT" panose="020B0504020207020204" pitchFamily="34" charset="-34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2053902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30462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12873-36C0-4A88-BDD3-23B2636CEA6E}" type="slidenum">
              <a:rPr lang="en-US" smtClean="0"/>
              <a:t>47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27442E8-0F6D-C340-80FC-BD58825056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5200" y="234778"/>
            <a:ext cx="9361272" cy="6036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94728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12873-36C0-4A88-BDD3-23B2636CEA6E}" type="slidenum">
              <a:rPr lang="en-US" smtClean="0"/>
              <a:t>48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0968FF8-427D-2F48-BF7C-948FE7844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5"/>
            <a:ext cx="11094720" cy="1450757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Phetsarath OT" panose="02000500000000020004" pitchFamily="2" charset="0"/>
                <a:cs typeface="Phetsarath OT" panose="02000500000000020004" pitchFamily="2" charset="0"/>
              </a:rPr>
              <a:t>4.1.5 </a:t>
            </a:r>
            <a:r>
              <a:rPr lang="lo-LA" sz="2800" b="1" dirty="0">
                <a:latin typeface="Phetsarath OT" panose="02000500000000020004" pitchFamily="2" charset="0"/>
                <a:cs typeface="Phetsarath OT" panose="02000500000000020004" pitchFamily="2" charset="0"/>
              </a:rPr>
              <a:t>ການປຽບທຽບອັດຕາສ່ວນ</a:t>
            </a:r>
            <a:r>
              <a:rPr lang="en-US" sz="2800" b="1" dirty="0" err="1">
                <a:latin typeface="Phetsarath OT" panose="02000500000000020004" pitchFamily="2" charset="0"/>
                <a:cs typeface="Phetsarath OT" panose="02000500000000020004" pitchFamily="2" charset="0"/>
              </a:rPr>
              <a:t>ຈຳນວນໝາກ</a:t>
            </a:r>
            <a:endParaRPr lang="en-US" sz="2800" dirty="0">
              <a:latin typeface="Phetsarath OT" panose="02000500000000020004" pitchFamily="2" charset="0"/>
              <a:cs typeface="Phetsarath OT" panose="02000500000000020004" pitchFamily="2" charset="0"/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089B409D-CE17-7B47-A71C-32A96EA4C1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3756082"/>
              </p:ext>
            </p:extLst>
          </p:nvPr>
        </p:nvGraphicFramePr>
        <p:xfrm>
          <a:off x="1096963" y="2170808"/>
          <a:ext cx="10058401" cy="3818237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3053730">
                  <a:extLst>
                    <a:ext uri="{9D8B030D-6E8A-4147-A177-3AD203B41FA5}">
                      <a16:colId xmlns:a16="http://schemas.microsoft.com/office/drawing/2014/main" val="2985211932"/>
                    </a:ext>
                  </a:extLst>
                </a:gridCol>
                <a:gridCol w="655808">
                  <a:extLst>
                    <a:ext uri="{9D8B030D-6E8A-4147-A177-3AD203B41FA5}">
                      <a16:colId xmlns:a16="http://schemas.microsoft.com/office/drawing/2014/main" val="2680303904"/>
                    </a:ext>
                  </a:extLst>
                </a:gridCol>
                <a:gridCol w="655808">
                  <a:extLst>
                    <a:ext uri="{9D8B030D-6E8A-4147-A177-3AD203B41FA5}">
                      <a16:colId xmlns:a16="http://schemas.microsoft.com/office/drawing/2014/main" val="1585655319"/>
                    </a:ext>
                  </a:extLst>
                </a:gridCol>
                <a:gridCol w="655808">
                  <a:extLst>
                    <a:ext uri="{9D8B030D-6E8A-4147-A177-3AD203B41FA5}">
                      <a16:colId xmlns:a16="http://schemas.microsoft.com/office/drawing/2014/main" val="2950062501"/>
                    </a:ext>
                  </a:extLst>
                </a:gridCol>
                <a:gridCol w="655808">
                  <a:extLst>
                    <a:ext uri="{9D8B030D-6E8A-4147-A177-3AD203B41FA5}">
                      <a16:colId xmlns:a16="http://schemas.microsoft.com/office/drawing/2014/main" val="1040591486"/>
                    </a:ext>
                  </a:extLst>
                </a:gridCol>
                <a:gridCol w="655808">
                  <a:extLst>
                    <a:ext uri="{9D8B030D-6E8A-4147-A177-3AD203B41FA5}">
                      <a16:colId xmlns:a16="http://schemas.microsoft.com/office/drawing/2014/main" val="689275844"/>
                    </a:ext>
                  </a:extLst>
                </a:gridCol>
                <a:gridCol w="665866">
                  <a:extLst>
                    <a:ext uri="{9D8B030D-6E8A-4147-A177-3AD203B41FA5}">
                      <a16:colId xmlns:a16="http://schemas.microsoft.com/office/drawing/2014/main" val="752472129"/>
                    </a:ext>
                  </a:extLst>
                </a:gridCol>
                <a:gridCol w="645749">
                  <a:extLst>
                    <a:ext uri="{9D8B030D-6E8A-4147-A177-3AD203B41FA5}">
                      <a16:colId xmlns:a16="http://schemas.microsoft.com/office/drawing/2014/main" val="2373200834"/>
                    </a:ext>
                  </a:extLst>
                </a:gridCol>
                <a:gridCol w="655808">
                  <a:extLst>
                    <a:ext uri="{9D8B030D-6E8A-4147-A177-3AD203B41FA5}">
                      <a16:colId xmlns:a16="http://schemas.microsoft.com/office/drawing/2014/main" val="1189843792"/>
                    </a:ext>
                  </a:extLst>
                </a:gridCol>
                <a:gridCol w="665866">
                  <a:extLst>
                    <a:ext uri="{9D8B030D-6E8A-4147-A177-3AD203B41FA5}">
                      <a16:colId xmlns:a16="http://schemas.microsoft.com/office/drawing/2014/main" val="976192324"/>
                    </a:ext>
                  </a:extLst>
                </a:gridCol>
                <a:gridCol w="619597">
                  <a:extLst>
                    <a:ext uri="{9D8B030D-6E8A-4147-A177-3AD203B41FA5}">
                      <a16:colId xmlns:a16="http://schemas.microsoft.com/office/drawing/2014/main" val="1148622513"/>
                    </a:ext>
                  </a:extLst>
                </a:gridCol>
                <a:gridCol w="472745">
                  <a:extLst>
                    <a:ext uri="{9D8B030D-6E8A-4147-A177-3AD203B41FA5}">
                      <a16:colId xmlns:a16="http://schemas.microsoft.com/office/drawing/2014/main" val="4026592328"/>
                    </a:ext>
                  </a:extLst>
                </a:gridCol>
              </a:tblGrid>
              <a:tr h="135283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lo-LA" sz="1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Saysettha OT" panose="020B0504020207020204" pitchFamily="34" charset="-34"/>
                        </a:rPr>
                        <a:t>ວັນທີ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Saysettha OT" panose="020B0504020207020204" pitchFamily="34" charset="-34"/>
                        <a:cs typeface="Saysettha OT" panose="020B0504020207020204" pitchFamily="34" charset="-34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71755" marR="71755" algn="ctr"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Saysettha OT" panose="020B0504020207020204" pitchFamily="34" charset="-34"/>
                          <a:ea typeface="Times New Roman" panose="02020603050405020304" pitchFamily="18" charset="0"/>
                          <a:cs typeface="Saysettha OT" panose="020B0504020207020204" pitchFamily="34" charset="-34"/>
                        </a:rPr>
                        <a:t>15/05/18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Saysettha OT" panose="020B0504020207020204" pitchFamily="34" charset="-34"/>
                        <a:cs typeface="Saysettha OT" panose="020B0504020207020204" pitchFamily="34" charset="-34"/>
                      </a:endParaRPr>
                    </a:p>
                  </a:txBody>
                  <a:tcPr marL="0" marR="0" marT="0" marB="0" vert="vert270" anchor="ctr"/>
                </a:tc>
                <a:tc>
                  <a:txBody>
                    <a:bodyPr/>
                    <a:lstStyle/>
                    <a:p>
                      <a:pPr marL="71755" marR="71755" algn="ctr"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Saysettha OT" panose="020B0504020207020204" pitchFamily="34" charset="-34"/>
                          <a:ea typeface="Times New Roman" panose="02020603050405020304" pitchFamily="18" charset="0"/>
                          <a:cs typeface="Saysettha OT" panose="020B0504020207020204" pitchFamily="34" charset="-34"/>
                        </a:rPr>
                        <a:t>22/05/18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Saysettha OT" panose="020B0504020207020204" pitchFamily="34" charset="-34"/>
                        <a:cs typeface="Saysettha OT" panose="020B0504020207020204" pitchFamily="34" charset="-34"/>
                      </a:endParaRPr>
                    </a:p>
                  </a:txBody>
                  <a:tcPr marL="0" marR="0" marT="0" marB="0" vert="vert270" anchor="ctr"/>
                </a:tc>
                <a:tc>
                  <a:txBody>
                    <a:bodyPr/>
                    <a:lstStyle/>
                    <a:p>
                      <a:pPr marL="71755" marR="71755" algn="ctr"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Saysettha OT" panose="020B0504020207020204" pitchFamily="34" charset="-34"/>
                          <a:ea typeface="Times New Roman" panose="02020603050405020304" pitchFamily="18" charset="0"/>
                          <a:cs typeface="Saysettha OT" panose="020B0504020207020204" pitchFamily="34" charset="-34"/>
                        </a:rPr>
                        <a:t>29/05/18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Saysettha OT" panose="020B0504020207020204" pitchFamily="34" charset="-34"/>
                        <a:cs typeface="Saysettha OT" panose="020B0504020207020204" pitchFamily="34" charset="-34"/>
                      </a:endParaRPr>
                    </a:p>
                  </a:txBody>
                  <a:tcPr marL="0" marR="0" marT="0" marB="0" vert="vert270" anchor="ctr"/>
                </a:tc>
                <a:tc>
                  <a:txBody>
                    <a:bodyPr/>
                    <a:lstStyle/>
                    <a:p>
                      <a:pPr marL="71755" marR="71755" algn="ctr"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Saysettha OT" panose="020B0504020207020204" pitchFamily="34" charset="-34"/>
                          <a:ea typeface="Times New Roman" panose="02020603050405020304" pitchFamily="18" charset="0"/>
                          <a:cs typeface="Saysettha OT" panose="020B0504020207020204" pitchFamily="34" charset="-34"/>
                        </a:rPr>
                        <a:t>05/06/18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Saysettha OT" panose="020B0504020207020204" pitchFamily="34" charset="-34"/>
                        <a:cs typeface="Saysettha OT" panose="020B0504020207020204" pitchFamily="34" charset="-34"/>
                      </a:endParaRPr>
                    </a:p>
                  </a:txBody>
                  <a:tcPr marL="0" marR="0" marT="0" marB="0" vert="vert270" anchor="ctr"/>
                </a:tc>
                <a:tc>
                  <a:txBody>
                    <a:bodyPr/>
                    <a:lstStyle/>
                    <a:p>
                      <a:pPr marL="71755" marR="71755" algn="ctr"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Saysettha OT" panose="020B0504020207020204" pitchFamily="34" charset="-34"/>
                          <a:ea typeface="Times New Roman" panose="02020603050405020304" pitchFamily="18" charset="0"/>
                          <a:cs typeface="Saysettha OT" panose="020B0504020207020204" pitchFamily="34" charset="-34"/>
                        </a:rPr>
                        <a:t>12/06/18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Saysettha OT" panose="020B0504020207020204" pitchFamily="34" charset="-34"/>
                        <a:cs typeface="Saysettha OT" panose="020B0504020207020204" pitchFamily="34" charset="-34"/>
                      </a:endParaRPr>
                    </a:p>
                  </a:txBody>
                  <a:tcPr marL="0" marR="0" marT="0" marB="0" vert="vert270" anchor="ctr"/>
                </a:tc>
                <a:tc>
                  <a:txBody>
                    <a:bodyPr/>
                    <a:lstStyle/>
                    <a:p>
                      <a:pPr marL="71755" marR="71755" algn="ctr"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Saysettha OT" panose="020B0504020207020204" pitchFamily="34" charset="-34"/>
                          <a:ea typeface="Times New Roman" panose="02020603050405020304" pitchFamily="18" charset="0"/>
                          <a:cs typeface="Saysettha OT" panose="020B0504020207020204" pitchFamily="34" charset="-34"/>
                        </a:rPr>
                        <a:t>19/06/18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Saysettha OT" panose="020B0504020207020204" pitchFamily="34" charset="-34"/>
                        <a:cs typeface="Saysettha OT" panose="020B0504020207020204" pitchFamily="34" charset="-34"/>
                      </a:endParaRPr>
                    </a:p>
                  </a:txBody>
                  <a:tcPr marL="0" marR="0" marT="0" marB="0" vert="vert270" anchor="ctr"/>
                </a:tc>
                <a:tc>
                  <a:txBody>
                    <a:bodyPr/>
                    <a:lstStyle/>
                    <a:p>
                      <a:pPr marL="71755" marR="71755" algn="ctr"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Saysettha OT" panose="020B0504020207020204" pitchFamily="34" charset="-34"/>
                          <a:ea typeface="Times New Roman" panose="02020603050405020304" pitchFamily="18" charset="0"/>
                          <a:cs typeface="Saysettha OT" panose="020B0504020207020204" pitchFamily="34" charset="-34"/>
                        </a:rPr>
                        <a:t>26/06/18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Saysettha OT" panose="020B0504020207020204" pitchFamily="34" charset="-34"/>
                        <a:cs typeface="Saysettha OT" panose="020B0504020207020204" pitchFamily="34" charset="-34"/>
                      </a:endParaRPr>
                    </a:p>
                  </a:txBody>
                  <a:tcPr marL="0" marR="0" marT="0" marB="0" vert="vert270" anchor="ctr"/>
                </a:tc>
                <a:tc>
                  <a:txBody>
                    <a:bodyPr/>
                    <a:lstStyle/>
                    <a:p>
                      <a:pPr marL="71755" marR="71755" algn="ctr"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Saysettha OT" panose="020B0504020207020204" pitchFamily="34" charset="-34"/>
                          <a:ea typeface="Times New Roman" panose="02020603050405020304" pitchFamily="18" charset="0"/>
                          <a:cs typeface="Saysettha OT" panose="020B0504020207020204" pitchFamily="34" charset="-34"/>
                        </a:rPr>
                        <a:t>03/07/18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Saysettha OT" panose="020B0504020207020204" pitchFamily="34" charset="-34"/>
                        <a:cs typeface="Saysettha OT" panose="020B0504020207020204" pitchFamily="34" charset="-34"/>
                      </a:endParaRPr>
                    </a:p>
                  </a:txBody>
                  <a:tcPr marL="0" marR="0" marT="0" marB="0" vert="vert270" anchor="ctr"/>
                </a:tc>
                <a:tc>
                  <a:txBody>
                    <a:bodyPr/>
                    <a:lstStyle/>
                    <a:p>
                      <a:pPr marL="71755" marR="71755" algn="ctr"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Saysettha OT" panose="020B0504020207020204" pitchFamily="34" charset="-34"/>
                          <a:ea typeface="Times New Roman" panose="02020603050405020304" pitchFamily="18" charset="0"/>
                          <a:cs typeface="Saysettha OT" panose="020B0504020207020204" pitchFamily="34" charset="-34"/>
                        </a:rPr>
                        <a:t>10/07/18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Saysettha OT" panose="020B0504020207020204" pitchFamily="34" charset="-34"/>
                        <a:cs typeface="Saysettha OT" panose="020B0504020207020204" pitchFamily="34" charset="-34"/>
                      </a:endParaRPr>
                    </a:p>
                  </a:txBody>
                  <a:tcPr marL="0" marR="0" marT="0" marB="0" vert="vert270" anchor="ctr"/>
                </a:tc>
                <a:tc>
                  <a:txBody>
                    <a:bodyPr/>
                    <a:lstStyle/>
                    <a:p>
                      <a:pPr marL="71755" marR="71755" algn="ctr">
                        <a:spcAft>
                          <a:spcPts val="0"/>
                        </a:spcAft>
                      </a:pPr>
                      <a:r>
                        <a:rPr lang="lo-LA" sz="1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Saysettha OT" panose="020B0504020207020204" pitchFamily="34" charset="-34"/>
                        </a:rPr>
                        <a:t>ສະເລ່ຍ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Saysettha OT" panose="020B0504020207020204" pitchFamily="34" charset="-34"/>
                        <a:cs typeface="Saysettha OT" panose="020B0504020207020204" pitchFamily="34" charset="-34"/>
                      </a:endParaRPr>
                    </a:p>
                  </a:txBody>
                  <a:tcPr marL="0" marR="0" marT="0" marB="0" vert="vert270" anchor="ctr"/>
                </a:tc>
                <a:tc>
                  <a:txBody>
                    <a:bodyPr/>
                    <a:lstStyle/>
                    <a:p>
                      <a:pPr marL="71755" marR="71755" algn="ctr">
                        <a:spcAft>
                          <a:spcPts val="0"/>
                        </a:spcAft>
                      </a:pPr>
                      <a:r>
                        <a:rPr lang="lo-LA" sz="1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Saysettha OT" panose="020B0504020207020204" pitchFamily="34" charset="-34"/>
                        </a:rPr>
                        <a:t>ຄະແນນ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Saysettha OT" panose="020B0504020207020204" pitchFamily="34" charset="-34"/>
                        <a:cs typeface="Saysettha OT" panose="020B0504020207020204" pitchFamily="34" charset="-34"/>
                      </a:endParaRPr>
                    </a:p>
                  </a:txBody>
                  <a:tcPr marL="0" marR="0" marT="0" marB="0" vert="vert270" anchor="ctr"/>
                </a:tc>
                <a:extLst>
                  <a:ext uri="{0D108BD9-81ED-4DB2-BD59-A6C34878D82A}">
                    <a16:rowId xmlns:a16="http://schemas.microsoft.com/office/drawing/2014/main" val="1888643754"/>
                  </a:ext>
                </a:extLst>
              </a:tr>
              <a:tr h="51948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lo-LA" sz="1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Saysettha OT" panose="020B0504020207020204" pitchFamily="34" charset="-34"/>
                        </a:rPr>
                        <a:t>ໂຮງເຮືອນແບບໃຊ້ຄົນຫົດນ້ຳ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Saysettha OT" panose="020B0504020207020204" pitchFamily="34" charset="-34"/>
                        <a:cs typeface="Saysettha OT" panose="020B0504020207020204" pitchFamily="34" charset="-34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Saysettha OT" panose="020B0504020207020204" pitchFamily="34" charset="-34"/>
                          <a:ea typeface="Saysettha OT" panose="020B0504020207020204" pitchFamily="34" charset="-34"/>
                          <a:cs typeface="Saysettha OT" panose="020B0504020207020204" pitchFamily="34" charset="-34"/>
                        </a:rPr>
                        <a:t>0.0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Saysettha OT" panose="020B0504020207020204" pitchFamily="34" charset="-34"/>
                        <a:cs typeface="Saysettha OT" panose="020B0504020207020204" pitchFamily="34" charset="-34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Saysettha OT" panose="020B0504020207020204" pitchFamily="34" charset="-34"/>
                          <a:ea typeface="Saysettha OT" panose="020B0504020207020204" pitchFamily="34" charset="-34"/>
                          <a:cs typeface="Saysettha OT" panose="020B0504020207020204" pitchFamily="34" charset="-34"/>
                        </a:rPr>
                        <a:t>0.0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Saysettha OT" panose="020B0504020207020204" pitchFamily="34" charset="-34"/>
                        <a:cs typeface="Saysettha OT" panose="020B0504020207020204" pitchFamily="34" charset="-34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Saysettha OT" panose="020B0504020207020204" pitchFamily="34" charset="-34"/>
                          <a:ea typeface="Saysettha OT" panose="020B0504020207020204" pitchFamily="34" charset="-34"/>
                          <a:cs typeface="Saysettha OT" panose="020B0504020207020204" pitchFamily="34" charset="-34"/>
                        </a:rPr>
                        <a:t>0.0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Saysettha OT" panose="020B0504020207020204" pitchFamily="34" charset="-34"/>
                        <a:cs typeface="Saysettha OT" panose="020B0504020207020204" pitchFamily="34" charset="-34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Saysettha OT" panose="020B0504020207020204" pitchFamily="34" charset="-34"/>
                          <a:ea typeface="Saysettha OT" panose="020B0504020207020204" pitchFamily="34" charset="-34"/>
                          <a:cs typeface="Saysettha OT" panose="020B0504020207020204" pitchFamily="34" charset="-34"/>
                        </a:rPr>
                        <a:t>0.0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Saysettha OT" panose="020B0504020207020204" pitchFamily="34" charset="-34"/>
                        <a:cs typeface="Saysettha OT" panose="020B0504020207020204" pitchFamily="34" charset="-34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Saysettha OT" panose="020B0504020207020204" pitchFamily="34" charset="-34"/>
                          <a:ea typeface="Saysettha OT" panose="020B0504020207020204" pitchFamily="34" charset="-34"/>
                          <a:cs typeface="Saysettha OT" panose="020B0504020207020204" pitchFamily="34" charset="-34"/>
                        </a:rPr>
                        <a:t>0.0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Saysettha OT" panose="020B0504020207020204" pitchFamily="34" charset="-34"/>
                        <a:cs typeface="Saysettha OT" panose="020B0504020207020204" pitchFamily="34" charset="-34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Saysettha OT" panose="020B0504020207020204" pitchFamily="34" charset="-34"/>
                          <a:ea typeface="Saysettha OT" panose="020B0504020207020204" pitchFamily="34" charset="-34"/>
                          <a:cs typeface="Saysettha OT" panose="020B0504020207020204" pitchFamily="34" charset="-34"/>
                        </a:rPr>
                        <a:t>30.0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Saysettha OT" panose="020B0504020207020204" pitchFamily="34" charset="-34"/>
                        <a:cs typeface="Saysettha OT" panose="020B0504020207020204" pitchFamily="34" charset="-34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Saysettha OT" panose="020B0504020207020204" pitchFamily="34" charset="-34"/>
                          <a:ea typeface="Saysettha OT" panose="020B0504020207020204" pitchFamily="34" charset="-34"/>
                          <a:cs typeface="Saysettha OT" panose="020B0504020207020204" pitchFamily="34" charset="-34"/>
                        </a:rPr>
                        <a:t>30.0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Saysettha OT" panose="020B0504020207020204" pitchFamily="34" charset="-34"/>
                        <a:cs typeface="Saysettha OT" panose="020B0504020207020204" pitchFamily="34" charset="-34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Saysettha OT" panose="020B0504020207020204" pitchFamily="34" charset="-34"/>
                          <a:ea typeface="Saysettha OT" panose="020B0504020207020204" pitchFamily="34" charset="-34"/>
                          <a:cs typeface="Saysettha OT" panose="020B0504020207020204" pitchFamily="34" charset="-34"/>
                        </a:rPr>
                        <a:t>30.0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Saysettha OT" panose="020B0504020207020204" pitchFamily="34" charset="-34"/>
                        <a:cs typeface="Saysettha OT" panose="020B0504020207020204" pitchFamily="34" charset="-34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Saysettha OT" panose="020B0504020207020204" pitchFamily="34" charset="-34"/>
                          <a:ea typeface="Saysettha OT" panose="020B0504020207020204" pitchFamily="34" charset="-34"/>
                          <a:cs typeface="Saysettha OT" panose="020B0504020207020204" pitchFamily="34" charset="-34"/>
                        </a:rPr>
                        <a:t>0.0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Saysettha OT" panose="020B0504020207020204" pitchFamily="34" charset="-34"/>
                        <a:cs typeface="Saysettha OT" panose="020B0504020207020204" pitchFamily="34" charset="-34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Saysettha OT" panose="020B0504020207020204" pitchFamily="34" charset="-34"/>
                          <a:ea typeface="Saysettha OT" panose="020B0504020207020204" pitchFamily="34" charset="-34"/>
                          <a:cs typeface="Saysettha OT" panose="020B0504020207020204" pitchFamily="34" charset="-34"/>
                        </a:rPr>
                        <a:t>10.0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Saysettha OT" panose="020B0504020207020204" pitchFamily="34" charset="-34"/>
                        <a:cs typeface="Saysettha OT" panose="020B0504020207020204" pitchFamily="34" charset="-34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Saysettha OT" panose="020B0504020207020204" pitchFamily="34" charset="-34"/>
                          <a:ea typeface="Saysettha OT" panose="020B0504020207020204" pitchFamily="34" charset="-34"/>
                          <a:cs typeface="Saysettha OT" panose="020B0504020207020204" pitchFamily="34" charset="-34"/>
                        </a:rPr>
                        <a:t>1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Saysettha OT" panose="020B0504020207020204" pitchFamily="34" charset="-34"/>
                        <a:cs typeface="Saysettha OT" panose="020B0504020207020204" pitchFamily="34" charset="-34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0560858"/>
                  </a:ext>
                </a:extLst>
              </a:tr>
              <a:tr h="90693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lo-LA" sz="1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Saysettha OT" panose="020B0504020207020204" pitchFamily="34" charset="-34"/>
                        </a:rPr>
                        <a:t>ໂຮງເຮືອນແບບຕັ້ງເວລາຫົດນ້ຳ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Saysettha OT" panose="020B0504020207020204" pitchFamily="34" charset="-34"/>
                        <a:cs typeface="Saysettha OT" panose="020B0504020207020204" pitchFamily="34" charset="-34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Saysettha OT" panose="020B0504020207020204" pitchFamily="34" charset="-34"/>
                          <a:ea typeface="Saysettha OT" panose="020B0504020207020204" pitchFamily="34" charset="-34"/>
                          <a:cs typeface="Saysettha OT" panose="020B0504020207020204" pitchFamily="34" charset="-34"/>
                        </a:rPr>
                        <a:t>0.0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Saysettha OT" panose="020B0504020207020204" pitchFamily="34" charset="-34"/>
                        <a:cs typeface="Saysettha OT" panose="020B0504020207020204" pitchFamily="34" charset="-34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Saysettha OT" panose="020B0504020207020204" pitchFamily="34" charset="-34"/>
                          <a:ea typeface="Saysettha OT" panose="020B0504020207020204" pitchFamily="34" charset="-34"/>
                          <a:cs typeface="Saysettha OT" panose="020B0504020207020204" pitchFamily="34" charset="-34"/>
                        </a:rPr>
                        <a:t>0.0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Saysettha OT" panose="020B0504020207020204" pitchFamily="34" charset="-34"/>
                        <a:cs typeface="Saysettha OT" panose="020B0504020207020204" pitchFamily="34" charset="-34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Saysettha OT" panose="020B0504020207020204" pitchFamily="34" charset="-34"/>
                          <a:ea typeface="Saysettha OT" panose="020B0504020207020204" pitchFamily="34" charset="-34"/>
                          <a:cs typeface="Saysettha OT" panose="020B0504020207020204" pitchFamily="34" charset="-34"/>
                        </a:rPr>
                        <a:t>0.0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Saysettha OT" panose="020B0504020207020204" pitchFamily="34" charset="-34"/>
                        <a:cs typeface="Saysettha OT" panose="020B0504020207020204" pitchFamily="34" charset="-34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Saysettha OT" panose="020B0504020207020204" pitchFamily="34" charset="-34"/>
                          <a:ea typeface="Saysettha OT" panose="020B0504020207020204" pitchFamily="34" charset="-34"/>
                          <a:cs typeface="Saysettha OT" panose="020B0504020207020204" pitchFamily="34" charset="-34"/>
                        </a:rPr>
                        <a:t>30.0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Saysettha OT" panose="020B0504020207020204" pitchFamily="34" charset="-34"/>
                        <a:cs typeface="Saysettha OT" panose="020B0504020207020204" pitchFamily="34" charset="-34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Saysettha OT" panose="020B0504020207020204" pitchFamily="34" charset="-34"/>
                          <a:ea typeface="Saysettha OT" panose="020B0504020207020204" pitchFamily="34" charset="-34"/>
                          <a:cs typeface="Saysettha OT" panose="020B0504020207020204" pitchFamily="34" charset="-34"/>
                        </a:rPr>
                        <a:t>80.0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Saysettha OT" panose="020B0504020207020204" pitchFamily="34" charset="-34"/>
                        <a:cs typeface="Saysettha OT" panose="020B0504020207020204" pitchFamily="34" charset="-34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Saysettha OT" panose="020B0504020207020204" pitchFamily="34" charset="-34"/>
                          <a:ea typeface="Saysettha OT" panose="020B0504020207020204" pitchFamily="34" charset="-34"/>
                          <a:cs typeface="Saysettha OT" panose="020B0504020207020204" pitchFamily="34" charset="-34"/>
                        </a:rPr>
                        <a:t>80.0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Saysettha OT" panose="020B0504020207020204" pitchFamily="34" charset="-34"/>
                        <a:cs typeface="Saysettha OT" panose="020B0504020207020204" pitchFamily="34" charset="-34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Saysettha OT" panose="020B0504020207020204" pitchFamily="34" charset="-34"/>
                          <a:ea typeface="Saysettha OT" panose="020B0504020207020204" pitchFamily="34" charset="-34"/>
                          <a:cs typeface="Saysettha OT" panose="020B0504020207020204" pitchFamily="34" charset="-34"/>
                        </a:rPr>
                        <a:t>100.0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Saysettha OT" panose="020B0504020207020204" pitchFamily="34" charset="-34"/>
                        <a:cs typeface="Saysettha OT" panose="020B0504020207020204" pitchFamily="34" charset="-34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Saysettha OT" panose="020B0504020207020204" pitchFamily="34" charset="-34"/>
                          <a:ea typeface="Saysettha OT" panose="020B0504020207020204" pitchFamily="34" charset="-34"/>
                          <a:cs typeface="Saysettha OT" panose="020B0504020207020204" pitchFamily="34" charset="-34"/>
                        </a:rPr>
                        <a:t>100.0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Saysettha OT" panose="020B0504020207020204" pitchFamily="34" charset="-34"/>
                        <a:cs typeface="Saysettha OT" panose="020B0504020207020204" pitchFamily="34" charset="-34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Saysettha OT" panose="020B0504020207020204" pitchFamily="34" charset="-34"/>
                          <a:ea typeface="Saysettha OT" panose="020B0504020207020204" pitchFamily="34" charset="-34"/>
                          <a:cs typeface="Saysettha OT" panose="020B0504020207020204" pitchFamily="34" charset="-34"/>
                        </a:rPr>
                        <a:t>100.0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Saysettha OT" panose="020B0504020207020204" pitchFamily="34" charset="-34"/>
                        <a:cs typeface="Saysettha OT" panose="020B0504020207020204" pitchFamily="34" charset="-34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Saysettha OT" panose="020B0504020207020204" pitchFamily="34" charset="-34"/>
                          <a:ea typeface="Saysettha OT" panose="020B0504020207020204" pitchFamily="34" charset="-34"/>
                          <a:cs typeface="Saysettha OT" panose="020B0504020207020204" pitchFamily="34" charset="-34"/>
                        </a:rPr>
                        <a:t>54.4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Saysettha OT" panose="020B0504020207020204" pitchFamily="34" charset="-34"/>
                        <a:cs typeface="Saysettha OT" panose="020B0504020207020204" pitchFamily="34" charset="-34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Saysettha OT" panose="020B0504020207020204" pitchFamily="34" charset="-34"/>
                          <a:ea typeface="Saysettha OT" panose="020B0504020207020204" pitchFamily="34" charset="-34"/>
                          <a:cs typeface="Saysettha OT" panose="020B0504020207020204" pitchFamily="34" charset="-34"/>
                        </a:rPr>
                        <a:t>3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Saysettha OT" panose="020B0504020207020204" pitchFamily="34" charset="-34"/>
                        <a:cs typeface="Saysettha OT" panose="020B0504020207020204" pitchFamily="34" charset="-34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727233566"/>
                  </a:ext>
                </a:extLst>
              </a:tr>
              <a:tr h="103897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lo-LA" sz="1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Saysettha OT" panose="020B0504020207020204" pitchFamily="34" charset="-34"/>
                        </a:rPr>
                        <a:t>ໂຮງເຮືອນແບບໃຊ້ເຊັນເຊີວັດຄວາມຊູ່ມເພື່ອຫົດນ້ຳແບບອັດຕະໂນມັດ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Saysettha OT" panose="020B0504020207020204" pitchFamily="34" charset="-34"/>
                        <a:cs typeface="Saysettha OT" panose="020B0504020207020204" pitchFamily="34" charset="-34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Saysettha OT" panose="020B0504020207020204" pitchFamily="34" charset="-34"/>
                          <a:ea typeface="Saysettha OT" panose="020B0504020207020204" pitchFamily="34" charset="-34"/>
                          <a:cs typeface="Saysettha OT" panose="020B0504020207020204" pitchFamily="34" charset="-34"/>
                        </a:rPr>
                        <a:t>0.0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Saysettha OT" panose="020B0504020207020204" pitchFamily="34" charset="-34"/>
                        <a:cs typeface="Saysettha OT" panose="020B0504020207020204" pitchFamily="34" charset="-34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Saysettha OT" panose="020B0504020207020204" pitchFamily="34" charset="-34"/>
                          <a:ea typeface="Saysettha OT" panose="020B0504020207020204" pitchFamily="34" charset="-34"/>
                          <a:cs typeface="Saysettha OT" panose="020B0504020207020204" pitchFamily="34" charset="-34"/>
                        </a:rPr>
                        <a:t>0.0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Saysettha OT" panose="020B0504020207020204" pitchFamily="34" charset="-34"/>
                        <a:cs typeface="Saysettha OT" panose="020B0504020207020204" pitchFamily="34" charset="-34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Saysettha OT" panose="020B0504020207020204" pitchFamily="34" charset="-34"/>
                          <a:ea typeface="Saysettha OT" panose="020B0504020207020204" pitchFamily="34" charset="-34"/>
                          <a:cs typeface="Saysettha OT" panose="020B0504020207020204" pitchFamily="34" charset="-34"/>
                        </a:rPr>
                        <a:t>0.0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Saysettha OT" panose="020B0504020207020204" pitchFamily="34" charset="-34"/>
                        <a:cs typeface="Saysettha OT" panose="020B0504020207020204" pitchFamily="34" charset="-34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Saysettha OT" panose="020B0504020207020204" pitchFamily="34" charset="-34"/>
                          <a:ea typeface="Saysettha OT" panose="020B0504020207020204" pitchFamily="34" charset="-34"/>
                          <a:cs typeface="Saysettha OT" panose="020B0504020207020204" pitchFamily="34" charset="-34"/>
                        </a:rPr>
                        <a:t>50.0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Saysettha OT" panose="020B0504020207020204" pitchFamily="34" charset="-34"/>
                        <a:cs typeface="Saysettha OT" panose="020B0504020207020204" pitchFamily="34" charset="-34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Saysettha OT" panose="020B0504020207020204" pitchFamily="34" charset="-34"/>
                          <a:ea typeface="Saysettha OT" panose="020B0504020207020204" pitchFamily="34" charset="-34"/>
                          <a:cs typeface="Saysettha OT" panose="020B0504020207020204" pitchFamily="34" charset="-34"/>
                        </a:rPr>
                        <a:t>50.0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Saysettha OT" panose="020B0504020207020204" pitchFamily="34" charset="-34"/>
                        <a:cs typeface="Saysettha OT" panose="020B0504020207020204" pitchFamily="34" charset="-34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Saysettha OT" panose="020B0504020207020204" pitchFamily="34" charset="-34"/>
                          <a:ea typeface="Saysettha OT" panose="020B0504020207020204" pitchFamily="34" charset="-34"/>
                          <a:cs typeface="Saysettha OT" panose="020B0504020207020204" pitchFamily="34" charset="-34"/>
                        </a:rPr>
                        <a:t>37.5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Saysettha OT" panose="020B0504020207020204" pitchFamily="34" charset="-34"/>
                        <a:cs typeface="Saysettha OT" panose="020B0504020207020204" pitchFamily="34" charset="-34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Saysettha OT" panose="020B0504020207020204" pitchFamily="34" charset="-34"/>
                          <a:ea typeface="Saysettha OT" panose="020B0504020207020204" pitchFamily="34" charset="-34"/>
                          <a:cs typeface="Saysettha OT" panose="020B0504020207020204" pitchFamily="34" charset="-34"/>
                        </a:rPr>
                        <a:t>75.0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Saysettha OT" panose="020B0504020207020204" pitchFamily="34" charset="-34"/>
                        <a:cs typeface="Saysettha OT" panose="020B0504020207020204" pitchFamily="34" charset="-34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Saysettha OT" panose="020B0504020207020204" pitchFamily="34" charset="-34"/>
                          <a:ea typeface="Saysettha OT" panose="020B0504020207020204" pitchFamily="34" charset="-34"/>
                          <a:cs typeface="Saysettha OT" panose="020B0504020207020204" pitchFamily="34" charset="-34"/>
                        </a:rPr>
                        <a:t>87.5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Saysettha OT" panose="020B0504020207020204" pitchFamily="34" charset="-34"/>
                        <a:cs typeface="Saysettha OT" panose="020B0504020207020204" pitchFamily="34" charset="-34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Saysettha OT" panose="020B0504020207020204" pitchFamily="34" charset="-34"/>
                          <a:ea typeface="Saysettha OT" panose="020B0504020207020204" pitchFamily="34" charset="-34"/>
                          <a:cs typeface="Saysettha OT" panose="020B0504020207020204" pitchFamily="34" charset="-34"/>
                        </a:rPr>
                        <a:t>85.7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Saysettha OT" panose="020B0504020207020204" pitchFamily="34" charset="-34"/>
                        <a:cs typeface="Saysettha OT" panose="020B0504020207020204" pitchFamily="34" charset="-34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Saysettha OT" panose="020B0504020207020204" pitchFamily="34" charset="-34"/>
                          <a:ea typeface="Saysettha OT" panose="020B0504020207020204" pitchFamily="34" charset="-34"/>
                          <a:cs typeface="Saysettha OT" panose="020B0504020207020204" pitchFamily="34" charset="-34"/>
                        </a:rPr>
                        <a:t>42.9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Saysettha OT" panose="020B0504020207020204" pitchFamily="34" charset="-34"/>
                        <a:cs typeface="Saysettha OT" panose="020B0504020207020204" pitchFamily="34" charset="-34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Saysettha OT" panose="020B0504020207020204" pitchFamily="34" charset="-34"/>
                          <a:ea typeface="Saysettha OT" panose="020B0504020207020204" pitchFamily="34" charset="-34"/>
                          <a:cs typeface="Saysettha OT" panose="020B0504020207020204" pitchFamily="34" charset="-34"/>
                        </a:rPr>
                        <a:t>2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Saysettha OT" panose="020B0504020207020204" pitchFamily="34" charset="-34"/>
                        <a:cs typeface="Saysettha OT" panose="020B0504020207020204" pitchFamily="34" charset="-34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2053902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3196629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12873-36C0-4A88-BDD3-23B2636CEA6E}" type="slidenum">
              <a:rPr lang="en-US" smtClean="0"/>
              <a:t>49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9CA438-A555-8946-8BAC-AC49D44452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3411" y="168360"/>
            <a:ext cx="9672164" cy="5812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9663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1170215" y="772887"/>
            <a:ext cx="8229600" cy="1143000"/>
          </a:xfrm>
        </p:spPr>
        <p:txBody>
          <a:bodyPr>
            <a:noAutofit/>
          </a:bodyPr>
          <a:lstStyle/>
          <a:p>
            <a:r>
              <a:rPr lang="en-US" sz="3000" b="1" dirty="0">
                <a:solidFill>
                  <a:schemeClr val="accent1"/>
                </a:solidFill>
                <a:latin typeface="Phetsarath OT" pitchFamily="2" charset="0"/>
                <a:cs typeface="Phetsarath OT" pitchFamily="2" charset="0"/>
              </a:rPr>
              <a:t>1.2 </a:t>
            </a:r>
            <a:r>
              <a:rPr lang="en-US" sz="3000" b="1" dirty="0" err="1">
                <a:solidFill>
                  <a:schemeClr val="accent1"/>
                </a:solidFill>
                <a:latin typeface="Phetsarath OT" pitchFamily="2" charset="0"/>
                <a:cs typeface="Phetsarath OT" pitchFamily="2" charset="0"/>
              </a:rPr>
              <a:t>ຄຳຖາມການຄົ້ນຄວ້າ</a:t>
            </a:r>
            <a:r>
              <a:rPr lang="en-US" sz="3000" b="1" dirty="0">
                <a:solidFill>
                  <a:schemeClr val="accent1"/>
                </a:solidFill>
                <a:latin typeface="Phetsarath OT" pitchFamily="2" charset="0"/>
                <a:cs typeface="Phetsarath OT" pitchFamily="2" charset="0"/>
              </a:rPr>
              <a:t> (</a:t>
            </a:r>
            <a:r>
              <a:rPr lang="en-US" sz="3000" b="1" dirty="0" err="1">
                <a:solidFill>
                  <a:schemeClr val="accent1"/>
                </a:solidFill>
                <a:latin typeface="Phetsarath OT" pitchFamily="2" charset="0"/>
                <a:cs typeface="Phetsarath OT" pitchFamily="2" charset="0"/>
              </a:rPr>
              <a:t>ຕໍ</a:t>
            </a:r>
            <a:r>
              <a:rPr lang="en-US" sz="3000" b="1" dirty="0">
                <a:solidFill>
                  <a:schemeClr val="accent1"/>
                </a:solidFill>
                <a:latin typeface="Phetsarath OT" pitchFamily="2" charset="0"/>
                <a:cs typeface="Phetsarath OT" pitchFamily="2" charset="0"/>
              </a:rPr>
              <a:t>່)  </a:t>
            </a:r>
            <a:br>
              <a:rPr lang="en-US" sz="3000" b="1" dirty="0">
                <a:solidFill>
                  <a:schemeClr val="accent1"/>
                </a:solidFill>
                <a:latin typeface="Phetsarath OT" pitchFamily="2" charset="0"/>
                <a:cs typeface="Phetsarath OT" pitchFamily="2" charset="0"/>
              </a:rPr>
            </a:br>
            <a:endParaRPr lang="en-US" sz="2600" b="1" dirty="0">
              <a:latin typeface="Phetsarath OT" pitchFamily="2" charset="0"/>
              <a:cs typeface="Phetsarath OT" pitchFamily="2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12873-36C0-4A88-BDD3-23B2636CEA6E}" type="slidenum">
              <a:rPr lang="en-US" smtClean="0"/>
              <a:t>5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338844" y="1915887"/>
            <a:ext cx="9494256" cy="22621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latin typeface="Times New Roman" pitchFamily="18" charset="0"/>
                <a:cs typeface="Phetsarath OT" pitchFamily="2" charset="0"/>
              </a:rPr>
              <a:t>-   </a:t>
            </a:r>
            <a:r>
              <a:rPr lang="lo-LA" sz="2400" dirty="0">
                <a:latin typeface="Times New Roman" pitchFamily="18" charset="0"/>
                <a:cs typeface="Phetsarath OT" pitchFamily="2" charset="0"/>
              </a:rPr>
              <a:t>ການປູກໝາກແຕງເມລອນໃນການກະສິກໍາແບບໂຮງເຮືອນໂດຍການນຳໃຊ້ເຊັນເຊີວັດຄວາມຊຸ່ມເພື່ອຫົດນ້ຳແບບອັດຕະໂນມັດເຂົ້າຄວບຄຸມຄວາມຊຸ່ມຊື່ນໃນດິນຈະໃຫ້ອັດ ຕາການຈະເລີນເຕີບໃຫຍ່ເທົ່າໃດ, ອັດຕາການຜະລິດເທົ່າໃດ ແລະ ອັດຕາການປະຢັດນໍ້າຈະໄດ້ເທົ່າໃດ? </a:t>
            </a:r>
          </a:p>
        </p:txBody>
      </p:sp>
    </p:spTree>
    <p:extLst>
      <p:ext uri="{BB962C8B-B14F-4D97-AF65-F5344CB8AC3E}">
        <p14:creationId xmlns:p14="http://schemas.microsoft.com/office/powerpoint/2010/main" val="377881449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12873-36C0-4A88-BDD3-23B2636CEA6E}" type="slidenum">
              <a:rPr lang="en-US" smtClean="0"/>
              <a:t>50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6D086A-AB12-FB42-B8F7-F5231C5D4B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2461" y="333118"/>
            <a:ext cx="9689013" cy="5486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00658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452A4-2079-7D49-A973-AE49F35B89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lo-LA" sz="3200" b="1" dirty="0">
                <a:latin typeface="Phetsarath OT" panose="02000500000000020004" pitchFamily="2" charset="0"/>
                <a:cs typeface="Phetsarath OT" panose="02000500000000020004" pitchFamily="2" charset="0"/>
              </a:rPr>
              <a:t>ສະຫຼູບຜົນການໃຫ້ຄະແນນການຈະເລີນໂຕບໃຫ່ຍ</a:t>
            </a:r>
            <a:endParaRPr lang="en-US" sz="3200" b="1" dirty="0">
              <a:latin typeface="Phetsarath OT" panose="02000500000000020004" pitchFamily="2" charset="0"/>
              <a:cs typeface="Phetsarath OT" panose="02000500000000020004" pitchFamily="2" charset="0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6ACD276C-24FF-3D46-B417-C564AEBA3E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711676"/>
              </p:ext>
            </p:extLst>
          </p:nvPr>
        </p:nvGraphicFramePr>
        <p:xfrm>
          <a:off x="1171712" y="1972141"/>
          <a:ext cx="9909535" cy="3971459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3834990">
                  <a:extLst>
                    <a:ext uri="{9D8B030D-6E8A-4147-A177-3AD203B41FA5}">
                      <a16:colId xmlns:a16="http://schemas.microsoft.com/office/drawing/2014/main" val="2408405685"/>
                    </a:ext>
                  </a:extLst>
                </a:gridCol>
                <a:gridCol w="844292">
                  <a:extLst>
                    <a:ext uri="{9D8B030D-6E8A-4147-A177-3AD203B41FA5}">
                      <a16:colId xmlns:a16="http://schemas.microsoft.com/office/drawing/2014/main" val="698788417"/>
                    </a:ext>
                  </a:extLst>
                </a:gridCol>
                <a:gridCol w="537097">
                  <a:extLst>
                    <a:ext uri="{9D8B030D-6E8A-4147-A177-3AD203B41FA5}">
                      <a16:colId xmlns:a16="http://schemas.microsoft.com/office/drawing/2014/main" val="1520331964"/>
                    </a:ext>
                  </a:extLst>
                </a:gridCol>
                <a:gridCol w="541061">
                  <a:extLst>
                    <a:ext uri="{9D8B030D-6E8A-4147-A177-3AD203B41FA5}">
                      <a16:colId xmlns:a16="http://schemas.microsoft.com/office/drawing/2014/main" val="20664662"/>
                    </a:ext>
                  </a:extLst>
                </a:gridCol>
                <a:gridCol w="743215">
                  <a:extLst>
                    <a:ext uri="{9D8B030D-6E8A-4147-A177-3AD203B41FA5}">
                      <a16:colId xmlns:a16="http://schemas.microsoft.com/office/drawing/2014/main" val="475453968"/>
                    </a:ext>
                  </a:extLst>
                </a:gridCol>
                <a:gridCol w="877985">
                  <a:extLst>
                    <a:ext uri="{9D8B030D-6E8A-4147-A177-3AD203B41FA5}">
                      <a16:colId xmlns:a16="http://schemas.microsoft.com/office/drawing/2014/main" val="2953813388"/>
                    </a:ext>
                  </a:extLst>
                </a:gridCol>
                <a:gridCol w="1551833">
                  <a:extLst>
                    <a:ext uri="{9D8B030D-6E8A-4147-A177-3AD203B41FA5}">
                      <a16:colId xmlns:a16="http://schemas.microsoft.com/office/drawing/2014/main" val="57053723"/>
                    </a:ext>
                  </a:extLst>
                </a:gridCol>
                <a:gridCol w="979062">
                  <a:extLst>
                    <a:ext uri="{9D8B030D-6E8A-4147-A177-3AD203B41FA5}">
                      <a16:colId xmlns:a16="http://schemas.microsoft.com/office/drawing/2014/main" val="2156697419"/>
                    </a:ext>
                  </a:extLst>
                </a:gridCol>
              </a:tblGrid>
              <a:tr h="419890">
                <a:tc gridSpan="8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lo-LA" sz="1600">
                          <a:effectLst/>
                          <a:latin typeface="Phetsarath OT" panose="02000500000000020004" pitchFamily="2" charset="0"/>
                          <a:cs typeface="Phetsarath OT" panose="02000500000000020004" pitchFamily="2" charset="0"/>
                        </a:rPr>
                        <a:t>ສະຫຼູບຜົນການໃຫ້ຄະແນນການຈະເລີນໂຕບໃຫ່ຍ</a:t>
                      </a:r>
                      <a:endParaRPr lang="en-US" sz="1600">
                        <a:effectLst/>
                        <a:latin typeface="Phetsarath OT" panose="02000500000000020004" pitchFamily="2" charset="0"/>
                        <a:ea typeface="Saysettha OT" panose="020B0504020207020204" pitchFamily="34" charset="-34"/>
                        <a:cs typeface="Phetsarath OT" panose="02000500000000020004" pitchFamily="2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4718627"/>
                  </a:ext>
                </a:extLst>
              </a:tr>
              <a:tr h="41989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lo-LA" sz="1600">
                          <a:effectLst/>
                          <a:latin typeface="Phetsarath OT" panose="02000500000000020004" pitchFamily="2" charset="0"/>
                          <a:cs typeface="Phetsarath OT" panose="02000500000000020004" pitchFamily="2" charset="0"/>
                        </a:rPr>
                        <a:t>ແບບ</a:t>
                      </a:r>
                      <a:endParaRPr lang="en-US" sz="1600">
                        <a:effectLst/>
                        <a:latin typeface="Phetsarath OT" panose="02000500000000020004" pitchFamily="2" charset="0"/>
                        <a:ea typeface="Saysettha OT" panose="020B0504020207020204" pitchFamily="34" charset="-34"/>
                        <a:cs typeface="Phetsarath OT" panose="02000500000000020004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lo-LA" sz="1600">
                          <a:effectLst/>
                          <a:latin typeface="Phetsarath OT" panose="02000500000000020004" pitchFamily="2" charset="0"/>
                          <a:cs typeface="Phetsarath OT" panose="02000500000000020004" pitchFamily="2" charset="0"/>
                        </a:rPr>
                        <a:t>ຂໍ້</a:t>
                      </a:r>
                      <a:endParaRPr lang="en-US" sz="1600">
                        <a:effectLst/>
                        <a:latin typeface="Phetsarath OT" panose="02000500000000020004" pitchFamily="2" charset="0"/>
                        <a:ea typeface="Saysettha OT" panose="020B0504020207020204" pitchFamily="34" charset="-34"/>
                        <a:cs typeface="Phetsarath OT" panose="02000500000000020004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lo-LA" sz="1600">
                          <a:effectLst/>
                          <a:latin typeface="Phetsarath OT" panose="02000500000000020004" pitchFamily="2" charset="0"/>
                          <a:cs typeface="Phetsarath OT" panose="02000500000000020004" pitchFamily="2" charset="0"/>
                        </a:rPr>
                        <a:t>ໃບ</a:t>
                      </a:r>
                      <a:endParaRPr lang="en-US" sz="1600">
                        <a:effectLst/>
                        <a:latin typeface="Phetsarath OT" panose="02000500000000020004" pitchFamily="2" charset="0"/>
                        <a:ea typeface="Saysettha OT" panose="020B0504020207020204" pitchFamily="34" charset="-34"/>
                        <a:cs typeface="Phetsarath OT" panose="02000500000000020004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lo-LA" sz="1600">
                          <a:effectLst/>
                          <a:latin typeface="Phetsarath OT" panose="02000500000000020004" pitchFamily="2" charset="0"/>
                          <a:cs typeface="Phetsarath OT" panose="02000500000000020004" pitchFamily="2" charset="0"/>
                        </a:rPr>
                        <a:t>ສູງ</a:t>
                      </a:r>
                      <a:endParaRPr lang="en-US" sz="1600">
                        <a:effectLst/>
                        <a:latin typeface="Phetsarath OT" panose="02000500000000020004" pitchFamily="2" charset="0"/>
                        <a:ea typeface="Saysettha OT" panose="020B0504020207020204" pitchFamily="34" charset="-34"/>
                        <a:cs typeface="Phetsarath OT" panose="02000500000000020004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lo-LA" sz="1600">
                          <a:effectLst/>
                          <a:latin typeface="Phetsarath OT" panose="02000500000000020004" pitchFamily="2" charset="0"/>
                          <a:cs typeface="Phetsarath OT" panose="02000500000000020004" pitchFamily="2" charset="0"/>
                        </a:rPr>
                        <a:t>ດອກ</a:t>
                      </a:r>
                      <a:endParaRPr lang="en-US" sz="1600">
                        <a:effectLst/>
                        <a:latin typeface="Phetsarath OT" panose="02000500000000020004" pitchFamily="2" charset="0"/>
                        <a:ea typeface="Saysettha OT" panose="020B0504020207020204" pitchFamily="34" charset="-34"/>
                        <a:cs typeface="Phetsarath OT" panose="02000500000000020004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lo-LA" sz="1600">
                          <a:effectLst/>
                          <a:latin typeface="Phetsarath OT" panose="02000500000000020004" pitchFamily="2" charset="0"/>
                          <a:cs typeface="Phetsarath OT" panose="02000500000000020004" pitchFamily="2" charset="0"/>
                        </a:rPr>
                        <a:t>ຫມາກ</a:t>
                      </a:r>
                      <a:endParaRPr lang="en-US" sz="1600">
                        <a:effectLst/>
                        <a:latin typeface="Phetsarath OT" panose="02000500000000020004" pitchFamily="2" charset="0"/>
                        <a:ea typeface="Saysettha OT" panose="020B0504020207020204" pitchFamily="34" charset="-34"/>
                        <a:cs typeface="Phetsarath OT" panose="02000500000000020004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lo-LA" sz="1600">
                          <a:effectLst/>
                          <a:latin typeface="Phetsarath OT" panose="02000500000000020004" pitchFamily="2" charset="0"/>
                          <a:cs typeface="Phetsarath OT" panose="02000500000000020004" pitchFamily="2" charset="0"/>
                        </a:rPr>
                        <a:t>ລວມຄະແນນ</a:t>
                      </a:r>
                      <a:endParaRPr lang="en-US" sz="1600">
                        <a:effectLst/>
                        <a:latin typeface="Phetsarath OT" panose="02000500000000020004" pitchFamily="2" charset="0"/>
                        <a:ea typeface="Saysettha OT" panose="020B0504020207020204" pitchFamily="34" charset="-34"/>
                        <a:cs typeface="Phetsarath OT" panose="02000500000000020004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lo-LA" sz="1600">
                          <a:effectLst/>
                          <a:latin typeface="Phetsarath OT" panose="02000500000000020004" pitchFamily="2" charset="0"/>
                          <a:cs typeface="Phetsarath OT" panose="02000500000000020004" pitchFamily="2" charset="0"/>
                        </a:rPr>
                        <a:t>ເປີເຊັນ</a:t>
                      </a:r>
                      <a:endParaRPr lang="en-US" sz="1600">
                        <a:effectLst/>
                        <a:latin typeface="Phetsarath OT" panose="02000500000000020004" pitchFamily="2" charset="0"/>
                        <a:ea typeface="Saysettha OT" panose="020B0504020207020204" pitchFamily="34" charset="-34"/>
                        <a:cs typeface="Phetsarath OT" panose="02000500000000020004" pitchFamily="2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987799223"/>
                  </a:ext>
                </a:extLst>
              </a:tr>
              <a:tr h="83978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lo-LA" sz="1600">
                          <a:effectLst/>
                          <a:latin typeface="Phetsarath OT" panose="02000500000000020004" pitchFamily="2" charset="0"/>
                          <a:cs typeface="Phetsarath OT" panose="02000500000000020004" pitchFamily="2" charset="0"/>
                        </a:rPr>
                        <a:t>ໂຮງເຮືອນແບບໃຊ້ຄົນຫົດນ້ຳ</a:t>
                      </a:r>
                      <a:endParaRPr lang="en-US" sz="1600">
                        <a:effectLst/>
                        <a:latin typeface="Phetsarath OT" panose="02000500000000020004" pitchFamily="2" charset="0"/>
                        <a:ea typeface="Saysettha OT" panose="020B0504020207020204" pitchFamily="34" charset="-34"/>
                        <a:cs typeface="Phetsarath OT" panose="02000500000000020004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Phetsarath OT" panose="02000500000000020004" pitchFamily="2" charset="0"/>
                          <a:cs typeface="Phetsarath OT" panose="02000500000000020004" pitchFamily="2" charset="0"/>
                        </a:rPr>
                        <a:t>1</a:t>
                      </a:r>
                      <a:endParaRPr lang="en-US" sz="1600">
                        <a:effectLst/>
                        <a:latin typeface="Phetsarath OT" panose="02000500000000020004" pitchFamily="2" charset="0"/>
                        <a:ea typeface="Saysettha OT" panose="020B0504020207020204" pitchFamily="34" charset="-34"/>
                        <a:cs typeface="Phetsarath OT" panose="02000500000000020004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Phetsarath OT" panose="02000500000000020004" pitchFamily="2" charset="0"/>
                          <a:cs typeface="Phetsarath OT" panose="02000500000000020004" pitchFamily="2" charset="0"/>
                        </a:rPr>
                        <a:t>1</a:t>
                      </a:r>
                      <a:endParaRPr lang="en-US" sz="1600">
                        <a:effectLst/>
                        <a:latin typeface="Phetsarath OT" panose="02000500000000020004" pitchFamily="2" charset="0"/>
                        <a:ea typeface="Saysettha OT" panose="020B0504020207020204" pitchFamily="34" charset="-34"/>
                        <a:cs typeface="Phetsarath OT" panose="02000500000000020004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Phetsarath OT" panose="02000500000000020004" pitchFamily="2" charset="0"/>
                          <a:cs typeface="Phetsarath OT" panose="02000500000000020004" pitchFamily="2" charset="0"/>
                        </a:rPr>
                        <a:t>1</a:t>
                      </a:r>
                      <a:endParaRPr lang="en-US" sz="1600">
                        <a:effectLst/>
                        <a:latin typeface="Phetsarath OT" panose="02000500000000020004" pitchFamily="2" charset="0"/>
                        <a:ea typeface="Saysettha OT" panose="020B0504020207020204" pitchFamily="34" charset="-34"/>
                        <a:cs typeface="Phetsarath OT" panose="02000500000000020004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Phetsarath OT" panose="02000500000000020004" pitchFamily="2" charset="0"/>
                          <a:cs typeface="Phetsarath OT" panose="02000500000000020004" pitchFamily="2" charset="0"/>
                        </a:rPr>
                        <a:t>3</a:t>
                      </a:r>
                      <a:endParaRPr lang="en-US" sz="1600">
                        <a:effectLst/>
                        <a:latin typeface="Phetsarath OT" panose="02000500000000020004" pitchFamily="2" charset="0"/>
                        <a:ea typeface="Saysettha OT" panose="020B0504020207020204" pitchFamily="34" charset="-34"/>
                        <a:cs typeface="Phetsarath OT" panose="02000500000000020004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Phetsarath OT" panose="02000500000000020004" pitchFamily="2" charset="0"/>
                          <a:cs typeface="Phetsarath OT" panose="02000500000000020004" pitchFamily="2" charset="0"/>
                        </a:rPr>
                        <a:t>1</a:t>
                      </a:r>
                      <a:endParaRPr lang="en-US" sz="1600">
                        <a:effectLst/>
                        <a:latin typeface="Phetsarath OT" panose="02000500000000020004" pitchFamily="2" charset="0"/>
                        <a:ea typeface="Saysettha OT" panose="020B0504020207020204" pitchFamily="34" charset="-34"/>
                        <a:cs typeface="Phetsarath OT" panose="02000500000000020004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Phetsarath OT" panose="02000500000000020004" pitchFamily="2" charset="0"/>
                          <a:cs typeface="Phetsarath OT" panose="02000500000000020004" pitchFamily="2" charset="0"/>
                        </a:rPr>
                        <a:t>7</a:t>
                      </a:r>
                      <a:endParaRPr lang="en-US" sz="1600">
                        <a:effectLst/>
                        <a:latin typeface="Phetsarath OT" panose="02000500000000020004" pitchFamily="2" charset="0"/>
                        <a:ea typeface="Saysettha OT" panose="020B0504020207020204" pitchFamily="34" charset="-34"/>
                        <a:cs typeface="Phetsarath OT" panose="02000500000000020004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Phetsarath OT" panose="02000500000000020004" pitchFamily="2" charset="0"/>
                          <a:cs typeface="Phetsarath OT" panose="02000500000000020004" pitchFamily="2" charset="0"/>
                        </a:rPr>
                        <a:t>53.8%</a:t>
                      </a:r>
                      <a:endParaRPr lang="en-US" sz="1600">
                        <a:effectLst/>
                        <a:latin typeface="Phetsarath OT" panose="02000500000000020004" pitchFamily="2" charset="0"/>
                        <a:ea typeface="Saysettha OT" panose="020B0504020207020204" pitchFamily="34" charset="-34"/>
                        <a:cs typeface="Phetsarath OT" panose="02000500000000020004" pitchFamily="2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371097224"/>
                  </a:ext>
                </a:extLst>
              </a:tr>
              <a:tr h="103223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lo-LA" sz="1600">
                          <a:effectLst/>
                          <a:latin typeface="Phetsarath OT" panose="02000500000000020004" pitchFamily="2" charset="0"/>
                          <a:cs typeface="Phetsarath OT" panose="02000500000000020004" pitchFamily="2" charset="0"/>
                        </a:rPr>
                        <a:t>ໂຮງເຮືອນແບບຕັ້ງເວລາຫົດນ້ຳ</a:t>
                      </a:r>
                      <a:endParaRPr lang="en-US" sz="1600">
                        <a:effectLst/>
                        <a:latin typeface="Phetsarath OT" panose="02000500000000020004" pitchFamily="2" charset="0"/>
                        <a:ea typeface="Saysettha OT" panose="020B0504020207020204" pitchFamily="34" charset="-34"/>
                        <a:cs typeface="Phetsarath OT" panose="02000500000000020004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Phetsarath OT" panose="02000500000000020004" pitchFamily="2" charset="0"/>
                          <a:cs typeface="Phetsarath OT" panose="02000500000000020004" pitchFamily="2" charset="0"/>
                        </a:rPr>
                        <a:t>2</a:t>
                      </a:r>
                      <a:endParaRPr lang="en-US" sz="1600">
                        <a:effectLst/>
                        <a:latin typeface="Phetsarath OT" panose="02000500000000020004" pitchFamily="2" charset="0"/>
                        <a:ea typeface="Saysettha OT" panose="020B0504020207020204" pitchFamily="34" charset="-34"/>
                        <a:cs typeface="Phetsarath OT" panose="02000500000000020004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Phetsarath OT" panose="02000500000000020004" pitchFamily="2" charset="0"/>
                          <a:cs typeface="Phetsarath OT" panose="02000500000000020004" pitchFamily="2" charset="0"/>
                        </a:rPr>
                        <a:t>2</a:t>
                      </a:r>
                      <a:endParaRPr lang="en-US" sz="1600">
                        <a:effectLst/>
                        <a:latin typeface="Phetsarath OT" panose="02000500000000020004" pitchFamily="2" charset="0"/>
                        <a:ea typeface="Saysettha OT" panose="020B0504020207020204" pitchFamily="34" charset="-34"/>
                        <a:cs typeface="Phetsarath OT" panose="02000500000000020004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Phetsarath OT" panose="02000500000000020004" pitchFamily="2" charset="0"/>
                          <a:cs typeface="Phetsarath OT" panose="02000500000000020004" pitchFamily="2" charset="0"/>
                        </a:rPr>
                        <a:t>2</a:t>
                      </a:r>
                      <a:endParaRPr lang="en-US" sz="1600">
                        <a:effectLst/>
                        <a:latin typeface="Phetsarath OT" panose="02000500000000020004" pitchFamily="2" charset="0"/>
                        <a:ea typeface="Saysettha OT" panose="020B0504020207020204" pitchFamily="34" charset="-34"/>
                        <a:cs typeface="Phetsarath OT" panose="02000500000000020004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Phetsarath OT" panose="02000500000000020004" pitchFamily="2" charset="0"/>
                          <a:cs typeface="Phetsarath OT" panose="02000500000000020004" pitchFamily="2" charset="0"/>
                        </a:rPr>
                        <a:t>1</a:t>
                      </a:r>
                      <a:endParaRPr lang="en-US" sz="1600">
                        <a:effectLst/>
                        <a:latin typeface="Phetsarath OT" panose="02000500000000020004" pitchFamily="2" charset="0"/>
                        <a:ea typeface="Saysettha OT" panose="020B0504020207020204" pitchFamily="34" charset="-34"/>
                        <a:cs typeface="Phetsarath OT" panose="02000500000000020004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Phetsarath OT" panose="02000500000000020004" pitchFamily="2" charset="0"/>
                          <a:cs typeface="Phetsarath OT" panose="02000500000000020004" pitchFamily="2" charset="0"/>
                        </a:rPr>
                        <a:t>3</a:t>
                      </a:r>
                      <a:endParaRPr lang="en-US" sz="1600">
                        <a:effectLst/>
                        <a:latin typeface="Phetsarath OT" panose="02000500000000020004" pitchFamily="2" charset="0"/>
                        <a:ea typeface="Saysettha OT" panose="020B0504020207020204" pitchFamily="34" charset="-34"/>
                        <a:cs typeface="Phetsarath OT" panose="02000500000000020004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Phetsarath OT" panose="02000500000000020004" pitchFamily="2" charset="0"/>
                          <a:cs typeface="Phetsarath OT" panose="02000500000000020004" pitchFamily="2" charset="0"/>
                        </a:rPr>
                        <a:t>10</a:t>
                      </a:r>
                      <a:endParaRPr lang="en-US" sz="1600">
                        <a:effectLst/>
                        <a:latin typeface="Phetsarath OT" panose="02000500000000020004" pitchFamily="2" charset="0"/>
                        <a:ea typeface="Saysettha OT" panose="020B0504020207020204" pitchFamily="34" charset="-34"/>
                        <a:cs typeface="Phetsarath OT" panose="02000500000000020004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Phetsarath OT" panose="02000500000000020004" pitchFamily="2" charset="0"/>
                          <a:cs typeface="Phetsarath OT" panose="02000500000000020004" pitchFamily="2" charset="0"/>
                        </a:rPr>
                        <a:t>76.9%</a:t>
                      </a:r>
                      <a:endParaRPr lang="en-US" sz="1600">
                        <a:effectLst/>
                        <a:latin typeface="Phetsarath OT" panose="02000500000000020004" pitchFamily="2" charset="0"/>
                        <a:ea typeface="Saysettha OT" panose="020B0504020207020204" pitchFamily="34" charset="-34"/>
                        <a:cs typeface="Phetsarath OT" panose="02000500000000020004" pitchFamily="2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205896637"/>
                  </a:ext>
                </a:extLst>
              </a:tr>
              <a:tr h="125966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lo-LA" sz="1600">
                          <a:effectLst/>
                          <a:latin typeface="Phetsarath OT" panose="02000500000000020004" pitchFamily="2" charset="0"/>
                          <a:cs typeface="Phetsarath OT" panose="02000500000000020004" pitchFamily="2" charset="0"/>
                        </a:rPr>
                        <a:t>ໂຮງເຮືອນແບບໃຊ້ເຊັນເຊີວັດຄວາມຊູ່ມເພື່ອຫົດນ້ຳແບບອັດຕະໂນມັດ</a:t>
                      </a:r>
                      <a:endParaRPr lang="en-US" sz="1600">
                        <a:effectLst/>
                        <a:latin typeface="Phetsarath OT" panose="02000500000000020004" pitchFamily="2" charset="0"/>
                        <a:ea typeface="Saysettha OT" panose="020B0504020207020204" pitchFamily="34" charset="-34"/>
                        <a:cs typeface="Phetsarath OT" panose="02000500000000020004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Phetsarath OT" panose="02000500000000020004" pitchFamily="2" charset="0"/>
                          <a:cs typeface="Phetsarath OT" panose="02000500000000020004" pitchFamily="2" charset="0"/>
                        </a:rPr>
                        <a:t>3</a:t>
                      </a:r>
                      <a:endParaRPr lang="en-US" sz="1600">
                        <a:effectLst/>
                        <a:latin typeface="Phetsarath OT" panose="02000500000000020004" pitchFamily="2" charset="0"/>
                        <a:ea typeface="Saysettha OT" panose="020B0504020207020204" pitchFamily="34" charset="-34"/>
                        <a:cs typeface="Phetsarath OT" panose="02000500000000020004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Phetsarath OT" panose="02000500000000020004" pitchFamily="2" charset="0"/>
                          <a:cs typeface="Phetsarath OT" panose="02000500000000020004" pitchFamily="2" charset="0"/>
                        </a:rPr>
                        <a:t>3</a:t>
                      </a:r>
                      <a:endParaRPr lang="en-US" sz="1600">
                        <a:effectLst/>
                        <a:latin typeface="Phetsarath OT" panose="02000500000000020004" pitchFamily="2" charset="0"/>
                        <a:ea typeface="Saysettha OT" panose="020B0504020207020204" pitchFamily="34" charset="-34"/>
                        <a:cs typeface="Phetsarath OT" panose="02000500000000020004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Phetsarath OT" panose="02000500000000020004" pitchFamily="2" charset="0"/>
                          <a:cs typeface="Phetsarath OT" panose="02000500000000020004" pitchFamily="2" charset="0"/>
                        </a:rPr>
                        <a:t>3</a:t>
                      </a:r>
                      <a:endParaRPr lang="en-US" sz="1600">
                        <a:effectLst/>
                        <a:latin typeface="Phetsarath OT" panose="02000500000000020004" pitchFamily="2" charset="0"/>
                        <a:ea typeface="Saysettha OT" panose="020B0504020207020204" pitchFamily="34" charset="-34"/>
                        <a:cs typeface="Phetsarath OT" panose="02000500000000020004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Phetsarath OT" panose="02000500000000020004" pitchFamily="2" charset="0"/>
                          <a:cs typeface="Phetsarath OT" panose="02000500000000020004" pitchFamily="2" charset="0"/>
                        </a:rPr>
                        <a:t>2</a:t>
                      </a:r>
                      <a:endParaRPr lang="en-US" sz="1600">
                        <a:effectLst/>
                        <a:latin typeface="Phetsarath OT" panose="02000500000000020004" pitchFamily="2" charset="0"/>
                        <a:ea typeface="Saysettha OT" panose="020B0504020207020204" pitchFamily="34" charset="-34"/>
                        <a:cs typeface="Phetsarath OT" panose="02000500000000020004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Phetsarath OT" panose="02000500000000020004" pitchFamily="2" charset="0"/>
                          <a:cs typeface="Phetsarath OT" panose="02000500000000020004" pitchFamily="2" charset="0"/>
                        </a:rPr>
                        <a:t>2</a:t>
                      </a:r>
                      <a:endParaRPr lang="en-US" sz="1600">
                        <a:effectLst/>
                        <a:latin typeface="Phetsarath OT" panose="02000500000000020004" pitchFamily="2" charset="0"/>
                        <a:ea typeface="Saysettha OT" panose="020B0504020207020204" pitchFamily="34" charset="-34"/>
                        <a:cs typeface="Phetsarath OT" panose="02000500000000020004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Phetsarath OT" panose="02000500000000020004" pitchFamily="2" charset="0"/>
                          <a:cs typeface="Phetsarath OT" panose="02000500000000020004" pitchFamily="2" charset="0"/>
                        </a:rPr>
                        <a:t>13</a:t>
                      </a:r>
                      <a:endParaRPr lang="en-US" sz="1600">
                        <a:effectLst/>
                        <a:latin typeface="Phetsarath OT" panose="02000500000000020004" pitchFamily="2" charset="0"/>
                        <a:ea typeface="Saysettha OT" panose="020B0504020207020204" pitchFamily="34" charset="-34"/>
                        <a:cs typeface="Phetsarath OT" panose="02000500000000020004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Phetsarath OT" panose="02000500000000020004" pitchFamily="2" charset="0"/>
                          <a:cs typeface="Phetsarath OT" panose="02000500000000020004" pitchFamily="2" charset="0"/>
                        </a:rPr>
                        <a:t>100%</a:t>
                      </a:r>
                      <a:endParaRPr lang="en-US" sz="1600" dirty="0">
                        <a:effectLst/>
                        <a:latin typeface="Phetsarath OT" panose="02000500000000020004" pitchFamily="2" charset="0"/>
                        <a:ea typeface="Saysettha OT" panose="020B0504020207020204" pitchFamily="34" charset="-34"/>
                        <a:cs typeface="Phetsarath OT" panose="02000500000000020004" pitchFamily="2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214395886"/>
                  </a:ext>
                </a:extLst>
              </a:tr>
            </a:tbl>
          </a:graphicData>
        </a:graphic>
      </p:graphicFrame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FB5944A0-74ED-CF40-A3AA-69EFFC7B5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60" y="6459787"/>
            <a:ext cx="1312025" cy="365125"/>
          </a:xfrm>
        </p:spPr>
        <p:txBody>
          <a:bodyPr/>
          <a:lstStyle/>
          <a:p>
            <a:fld id="{16512873-36C0-4A88-BDD3-23B2636CEA6E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87308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EE37FE-E145-0543-97B5-5B054E0C5A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>
                <a:latin typeface="Phetsarath OT" panose="02000500000000020004" pitchFamily="2" charset="0"/>
                <a:cs typeface="Phetsarath OT" panose="02000500000000020004" pitchFamily="2" charset="0"/>
              </a:rPr>
              <a:t>4.2 </a:t>
            </a:r>
            <a:r>
              <a:rPr lang="lo-LA" sz="3200" b="1" dirty="0">
                <a:latin typeface="Phetsarath OT" panose="02000500000000020004" pitchFamily="2" charset="0"/>
                <a:cs typeface="Phetsarath OT" panose="02000500000000020004" pitchFamily="2" charset="0"/>
              </a:rPr>
              <a:t>ປຽບທຽບອັດຕາສ່ວນການໃຊ້ປະລິມານນໍ້າ</a:t>
            </a:r>
            <a:endParaRPr lang="en-US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25D127D9-39A2-6142-B49E-BB74C4A8B8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6944776"/>
              </p:ext>
            </p:extLst>
          </p:nvPr>
        </p:nvGraphicFramePr>
        <p:xfrm>
          <a:off x="1096962" y="1865870"/>
          <a:ext cx="10058403" cy="3818238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2474366">
                  <a:extLst>
                    <a:ext uri="{9D8B030D-6E8A-4147-A177-3AD203B41FA5}">
                      <a16:colId xmlns:a16="http://schemas.microsoft.com/office/drawing/2014/main" val="2217144075"/>
                    </a:ext>
                  </a:extLst>
                </a:gridCol>
                <a:gridCol w="388255">
                  <a:extLst>
                    <a:ext uri="{9D8B030D-6E8A-4147-A177-3AD203B41FA5}">
                      <a16:colId xmlns:a16="http://schemas.microsoft.com/office/drawing/2014/main" val="950211642"/>
                    </a:ext>
                  </a:extLst>
                </a:gridCol>
                <a:gridCol w="559247">
                  <a:extLst>
                    <a:ext uri="{9D8B030D-6E8A-4147-A177-3AD203B41FA5}">
                      <a16:colId xmlns:a16="http://schemas.microsoft.com/office/drawing/2014/main" val="1256666464"/>
                    </a:ext>
                  </a:extLst>
                </a:gridCol>
                <a:gridCol w="559247">
                  <a:extLst>
                    <a:ext uri="{9D8B030D-6E8A-4147-A177-3AD203B41FA5}">
                      <a16:colId xmlns:a16="http://schemas.microsoft.com/office/drawing/2014/main" val="1241896089"/>
                    </a:ext>
                  </a:extLst>
                </a:gridCol>
                <a:gridCol w="559247">
                  <a:extLst>
                    <a:ext uri="{9D8B030D-6E8A-4147-A177-3AD203B41FA5}">
                      <a16:colId xmlns:a16="http://schemas.microsoft.com/office/drawing/2014/main" val="2101630490"/>
                    </a:ext>
                  </a:extLst>
                </a:gridCol>
                <a:gridCol w="559247">
                  <a:extLst>
                    <a:ext uri="{9D8B030D-6E8A-4147-A177-3AD203B41FA5}">
                      <a16:colId xmlns:a16="http://schemas.microsoft.com/office/drawing/2014/main" val="4191579137"/>
                    </a:ext>
                  </a:extLst>
                </a:gridCol>
                <a:gridCol w="661843">
                  <a:extLst>
                    <a:ext uri="{9D8B030D-6E8A-4147-A177-3AD203B41FA5}">
                      <a16:colId xmlns:a16="http://schemas.microsoft.com/office/drawing/2014/main" val="999386474"/>
                    </a:ext>
                  </a:extLst>
                </a:gridCol>
                <a:gridCol w="661843">
                  <a:extLst>
                    <a:ext uri="{9D8B030D-6E8A-4147-A177-3AD203B41FA5}">
                      <a16:colId xmlns:a16="http://schemas.microsoft.com/office/drawing/2014/main" val="1806243816"/>
                    </a:ext>
                  </a:extLst>
                </a:gridCol>
                <a:gridCol w="661843">
                  <a:extLst>
                    <a:ext uri="{9D8B030D-6E8A-4147-A177-3AD203B41FA5}">
                      <a16:colId xmlns:a16="http://schemas.microsoft.com/office/drawing/2014/main" val="3032396914"/>
                    </a:ext>
                  </a:extLst>
                </a:gridCol>
                <a:gridCol w="661843">
                  <a:extLst>
                    <a:ext uri="{9D8B030D-6E8A-4147-A177-3AD203B41FA5}">
                      <a16:colId xmlns:a16="http://schemas.microsoft.com/office/drawing/2014/main" val="287286684"/>
                    </a:ext>
                  </a:extLst>
                </a:gridCol>
                <a:gridCol w="661843">
                  <a:extLst>
                    <a:ext uri="{9D8B030D-6E8A-4147-A177-3AD203B41FA5}">
                      <a16:colId xmlns:a16="http://schemas.microsoft.com/office/drawing/2014/main" val="1946548332"/>
                    </a:ext>
                  </a:extLst>
                </a:gridCol>
                <a:gridCol w="750357">
                  <a:extLst>
                    <a:ext uri="{9D8B030D-6E8A-4147-A177-3AD203B41FA5}">
                      <a16:colId xmlns:a16="http://schemas.microsoft.com/office/drawing/2014/main" val="2422401931"/>
                    </a:ext>
                  </a:extLst>
                </a:gridCol>
                <a:gridCol w="388255">
                  <a:extLst>
                    <a:ext uri="{9D8B030D-6E8A-4147-A177-3AD203B41FA5}">
                      <a16:colId xmlns:a16="http://schemas.microsoft.com/office/drawing/2014/main" val="3091162988"/>
                    </a:ext>
                  </a:extLst>
                </a:gridCol>
                <a:gridCol w="510967">
                  <a:extLst>
                    <a:ext uri="{9D8B030D-6E8A-4147-A177-3AD203B41FA5}">
                      <a16:colId xmlns:a16="http://schemas.microsoft.com/office/drawing/2014/main" val="1626673767"/>
                    </a:ext>
                  </a:extLst>
                </a:gridCol>
              </a:tblGrid>
              <a:tr h="161873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lo-LA" sz="1600" dirty="0">
                          <a:effectLst/>
                          <a:latin typeface="Phetsarath OT" panose="02000500000000020004" pitchFamily="2" charset="0"/>
                          <a:cs typeface="Phetsarath OT" panose="02000500000000020004" pitchFamily="2" charset="0"/>
                        </a:rPr>
                        <a:t>ແບບ</a:t>
                      </a:r>
                      <a:endParaRPr lang="en-US" sz="2400" dirty="0">
                        <a:effectLst/>
                        <a:latin typeface="Phetsarath OT" panose="02000500000000020004" pitchFamily="2" charset="0"/>
                        <a:ea typeface="Saysettha OT" panose="020B0504020207020204" pitchFamily="34" charset="-34"/>
                        <a:cs typeface="Phetsarath OT" panose="02000500000000020004" pitchFamily="2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71755" marR="71755" algn="ctr"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Phetsarath OT" panose="02000500000000020004" pitchFamily="2" charset="0"/>
                          <a:cs typeface="Phetsarath OT" panose="02000500000000020004" pitchFamily="2" charset="0"/>
                        </a:rPr>
                        <a:t>15/05/18</a:t>
                      </a:r>
                      <a:endParaRPr lang="en-US" sz="2400" dirty="0">
                        <a:effectLst/>
                        <a:latin typeface="Phetsarath OT" panose="02000500000000020004" pitchFamily="2" charset="0"/>
                        <a:ea typeface="Saysettha OT" panose="020B0504020207020204" pitchFamily="34" charset="-34"/>
                        <a:cs typeface="Phetsarath OT" panose="02000500000000020004" pitchFamily="2" charset="0"/>
                      </a:endParaRPr>
                    </a:p>
                  </a:txBody>
                  <a:tcPr marL="0" marR="0" marT="0" marB="0" vert="vert270" anchor="ctr"/>
                </a:tc>
                <a:tc>
                  <a:txBody>
                    <a:bodyPr/>
                    <a:lstStyle/>
                    <a:p>
                      <a:pPr marL="71755" marR="71755" algn="ctr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Phetsarath OT" panose="02000500000000020004" pitchFamily="2" charset="0"/>
                          <a:cs typeface="Phetsarath OT" panose="02000500000000020004" pitchFamily="2" charset="0"/>
                        </a:rPr>
                        <a:t>22/05/18</a:t>
                      </a:r>
                      <a:endParaRPr lang="en-US" sz="2400">
                        <a:effectLst/>
                        <a:latin typeface="Phetsarath OT" panose="02000500000000020004" pitchFamily="2" charset="0"/>
                        <a:ea typeface="Saysettha OT" panose="020B0504020207020204" pitchFamily="34" charset="-34"/>
                        <a:cs typeface="Phetsarath OT" panose="02000500000000020004" pitchFamily="2" charset="0"/>
                      </a:endParaRPr>
                    </a:p>
                  </a:txBody>
                  <a:tcPr marL="0" marR="0" marT="0" marB="0" vert="vert270" anchor="ctr"/>
                </a:tc>
                <a:tc>
                  <a:txBody>
                    <a:bodyPr/>
                    <a:lstStyle/>
                    <a:p>
                      <a:pPr marL="71755" marR="71755" algn="ctr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Phetsarath OT" panose="02000500000000020004" pitchFamily="2" charset="0"/>
                          <a:cs typeface="Phetsarath OT" panose="02000500000000020004" pitchFamily="2" charset="0"/>
                        </a:rPr>
                        <a:t>29/05/18</a:t>
                      </a:r>
                      <a:endParaRPr lang="en-US" sz="2400">
                        <a:effectLst/>
                        <a:latin typeface="Phetsarath OT" panose="02000500000000020004" pitchFamily="2" charset="0"/>
                        <a:ea typeface="Saysettha OT" panose="020B0504020207020204" pitchFamily="34" charset="-34"/>
                        <a:cs typeface="Phetsarath OT" panose="02000500000000020004" pitchFamily="2" charset="0"/>
                      </a:endParaRPr>
                    </a:p>
                  </a:txBody>
                  <a:tcPr marL="0" marR="0" marT="0" marB="0" vert="vert270" anchor="ctr"/>
                </a:tc>
                <a:tc>
                  <a:txBody>
                    <a:bodyPr/>
                    <a:lstStyle/>
                    <a:p>
                      <a:pPr marL="71755" marR="71755" algn="ctr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Phetsarath OT" panose="02000500000000020004" pitchFamily="2" charset="0"/>
                          <a:cs typeface="Phetsarath OT" panose="02000500000000020004" pitchFamily="2" charset="0"/>
                        </a:rPr>
                        <a:t>05/06/18</a:t>
                      </a:r>
                      <a:endParaRPr lang="en-US" sz="2400">
                        <a:effectLst/>
                        <a:latin typeface="Phetsarath OT" panose="02000500000000020004" pitchFamily="2" charset="0"/>
                        <a:ea typeface="Saysettha OT" panose="020B0504020207020204" pitchFamily="34" charset="-34"/>
                        <a:cs typeface="Phetsarath OT" panose="02000500000000020004" pitchFamily="2" charset="0"/>
                      </a:endParaRPr>
                    </a:p>
                  </a:txBody>
                  <a:tcPr marL="0" marR="0" marT="0" marB="0" vert="vert270" anchor="ctr"/>
                </a:tc>
                <a:tc>
                  <a:txBody>
                    <a:bodyPr/>
                    <a:lstStyle/>
                    <a:p>
                      <a:pPr marL="71755" marR="71755" algn="ctr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Phetsarath OT" panose="02000500000000020004" pitchFamily="2" charset="0"/>
                          <a:cs typeface="Phetsarath OT" panose="02000500000000020004" pitchFamily="2" charset="0"/>
                        </a:rPr>
                        <a:t>12/06/18</a:t>
                      </a:r>
                      <a:endParaRPr lang="en-US" sz="2400">
                        <a:effectLst/>
                        <a:latin typeface="Phetsarath OT" panose="02000500000000020004" pitchFamily="2" charset="0"/>
                        <a:ea typeface="Saysettha OT" panose="020B0504020207020204" pitchFamily="34" charset="-34"/>
                        <a:cs typeface="Phetsarath OT" panose="02000500000000020004" pitchFamily="2" charset="0"/>
                      </a:endParaRPr>
                    </a:p>
                  </a:txBody>
                  <a:tcPr marL="0" marR="0" marT="0" marB="0" vert="vert270" anchor="ctr"/>
                </a:tc>
                <a:tc>
                  <a:txBody>
                    <a:bodyPr/>
                    <a:lstStyle/>
                    <a:p>
                      <a:pPr marL="71755" marR="71755" algn="ctr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Phetsarath OT" panose="02000500000000020004" pitchFamily="2" charset="0"/>
                          <a:cs typeface="Phetsarath OT" panose="02000500000000020004" pitchFamily="2" charset="0"/>
                        </a:rPr>
                        <a:t>19/06/18</a:t>
                      </a:r>
                      <a:endParaRPr lang="en-US" sz="2400">
                        <a:effectLst/>
                        <a:latin typeface="Phetsarath OT" panose="02000500000000020004" pitchFamily="2" charset="0"/>
                        <a:ea typeface="Saysettha OT" panose="020B0504020207020204" pitchFamily="34" charset="-34"/>
                        <a:cs typeface="Phetsarath OT" panose="02000500000000020004" pitchFamily="2" charset="0"/>
                      </a:endParaRPr>
                    </a:p>
                  </a:txBody>
                  <a:tcPr marL="0" marR="0" marT="0" marB="0" vert="vert270" anchor="ctr"/>
                </a:tc>
                <a:tc>
                  <a:txBody>
                    <a:bodyPr/>
                    <a:lstStyle/>
                    <a:p>
                      <a:pPr marL="71755" marR="71755" algn="ctr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Phetsarath OT" panose="02000500000000020004" pitchFamily="2" charset="0"/>
                          <a:cs typeface="Phetsarath OT" panose="02000500000000020004" pitchFamily="2" charset="0"/>
                        </a:rPr>
                        <a:t>26/06/18</a:t>
                      </a:r>
                      <a:endParaRPr lang="en-US" sz="2400">
                        <a:effectLst/>
                        <a:latin typeface="Phetsarath OT" panose="02000500000000020004" pitchFamily="2" charset="0"/>
                        <a:ea typeface="Saysettha OT" panose="020B0504020207020204" pitchFamily="34" charset="-34"/>
                        <a:cs typeface="Phetsarath OT" panose="02000500000000020004" pitchFamily="2" charset="0"/>
                      </a:endParaRPr>
                    </a:p>
                  </a:txBody>
                  <a:tcPr marL="0" marR="0" marT="0" marB="0" vert="vert270" anchor="ctr"/>
                </a:tc>
                <a:tc>
                  <a:txBody>
                    <a:bodyPr/>
                    <a:lstStyle/>
                    <a:p>
                      <a:pPr marL="71755" marR="71755" algn="ctr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Phetsarath OT" panose="02000500000000020004" pitchFamily="2" charset="0"/>
                          <a:cs typeface="Phetsarath OT" panose="02000500000000020004" pitchFamily="2" charset="0"/>
                        </a:rPr>
                        <a:t>03/07/18</a:t>
                      </a:r>
                      <a:endParaRPr lang="en-US" sz="2400">
                        <a:effectLst/>
                        <a:latin typeface="Phetsarath OT" panose="02000500000000020004" pitchFamily="2" charset="0"/>
                        <a:ea typeface="Saysettha OT" panose="020B0504020207020204" pitchFamily="34" charset="-34"/>
                        <a:cs typeface="Phetsarath OT" panose="02000500000000020004" pitchFamily="2" charset="0"/>
                      </a:endParaRPr>
                    </a:p>
                  </a:txBody>
                  <a:tcPr marL="0" marR="0" marT="0" marB="0" vert="vert270" anchor="ctr"/>
                </a:tc>
                <a:tc>
                  <a:txBody>
                    <a:bodyPr/>
                    <a:lstStyle/>
                    <a:p>
                      <a:pPr marL="71755" marR="71755" algn="ctr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Phetsarath OT" panose="02000500000000020004" pitchFamily="2" charset="0"/>
                          <a:cs typeface="Phetsarath OT" panose="02000500000000020004" pitchFamily="2" charset="0"/>
                        </a:rPr>
                        <a:t>10/07/18</a:t>
                      </a:r>
                      <a:endParaRPr lang="en-US" sz="2400">
                        <a:effectLst/>
                        <a:latin typeface="Phetsarath OT" panose="02000500000000020004" pitchFamily="2" charset="0"/>
                        <a:ea typeface="Saysettha OT" panose="020B0504020207020204" pitchFamily="34" charset="-34"/>
                        <a:cs typeface="Phetsarath OT" panose="02000500000000020004" pitchFamily="2" charset="0"/>
                      </a:endParaRPr>
                    </a:p>
                  </a:txBody>
                  <a:tcPr marL="0" marR="0" marT="0" marB="0" vert="vert270" anchor="ctr"/>
                </a:tc>
                <a:tc>
                  <a:txBody>
                    <a:bodyPr/>
                    <a:lstStyle/>
                    <a:p>
                      <a:pPr marL="71755" marR="71755" algn="ctr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Phetsarath OT" panose="02000500000000020004" pitchFamily="2" charset="0"/>
                          <a:cs typeface="Phetsarath OT" panose="02000500000000020004" pitchFamily="2" charset="0"/>
                        </a:rPr>
                        <a:t>17/7/18</a:t>
                      </a:r>
                      <a:endParaRPr lang="en-US" sz="2400">
                        <a:effectLst/>
                        <a:latin typeface="Phetsarath OT" panose="02000500000000020004" pitchFamily="2" charset="0"/>
                        <a:ea typeface="Saysettha OT" panose="020B0504020207020204" pitchFamily="34" charset="-34"/>
                        <a:cs typeface="Phetsarath OT" panose="02000500000000020004" pitchFamily="2" charset="0"/>
                      </a:endParaRPr>
                    </a:p>
                  </a:txBody>
                  <a:tcPr marL="0" marR="0" marT="0" marB="0" vert="vert270" anchor="ctr"/>
                </a:tc>
                <a:tc>
                  <a:txBody>
                    <a:bodyPr/>
                    <a:lstStyle/>
                    <a:p>
                      <a:pPr marL="71755" marR="71755" algn="ctr">
                        <a:spcAft>
                          <a:spcPts val="0"/>
                        </a:spcAft>
                      </a:pPr>
                      <a:r>
                        <a:rPr lang="lo-LA" sz="1600">
                          <a:effectLst/>
                          <a:latin typeface="Phetsarath OT" panose="02000500000000020004" pitchFamily="2" charset="0"/>
                          <a:cs typeface="Phetsarath OT" panose="02000500000000020004" pitchFamily="2" charset="0"/>
                        </a:rPr>
                        <a:t>ປະລິມານນ້ຳສະ</a:t>
                      </a:r>
                      <a:r>
                        <a:rPr lang="en-US" sz="1600">
                          <a:effectLst/>
                          <a:latin typeface="Phetsarath OT" panose="02000500000000020004" pitchFamily="2" charset="0"/>
                          <a:cs typeface="Phetsarath OT" panose="02000500000000020004" pitchFamily="2" charset="0"/>
                        </a:rPr>
                        <a:t>ສົ</a:t>
                      </a:r>
                      <a:r>
                        <a:rPr lang="lo-LA" sz="1600">
                          <a:effectLst/>
                          <a:latin typeface="Phetsarath OT" panose="02000500000000020004" pitchFamily="2" charset="0"/>
                          <a:cs typeface="Phetsarath OT" panose="02000500000000020004" pitchFamily="2" charset="0"/>
                        </a:rPr>
                        <a:t>ມທັງຫມົດ</a:t>
                      </a:r>
                      <a:endParaRPr lang="en-US" sz="2400">
                        <a:effectLst/>
                        <a:latin typeface="Phetsarath OT" panose="02000500000000020004" pitchFamily="2" charset="0"/>
                        <a:ea typeface="Saysettha OT" panose="020B0504020207020204" pitchFamily="34" charset="-34"/>
                        <a:cs typeface="Phetsarath OT" panose="02000500000000020004" pitchFamily="2" charset="0"/>
                      </a:endParaRPr>
                    </a:p>
                  </a:txBody>
                  <a:tcPr marL="0" marR="0" marT="0" marB="0" vert="vert270" anchor="ctr"/>
                </a:tc>
                <a:tc>
                  <a:txBody>
                    <a:bodyPr/>
                    <a:lstStyle/>
                    <a:p>
                      <a:pPr marL="71755" marR="71755" algn="ctr">
                        <a:spcAft>
                          <a:spcPts val="0"/>
                        </a:spcAft>
                      </a:pPr>
                      <a:r>
                        <a:rPr lang="lo-LA" sz="1600">
                          <a:effectLst/>
                          <a:latin typeface="Phetsarath OT" panose="02000500000000020004" pitchFamily="2" charset="0"/>
                          <a:cs typeface="Phetsarath OT" panose="02000500000000020004" pitchFamily="2" charset="0"/>
                        </a:rPr>
                        <a:t>ຄະແນນ</a:t>
                      </a:r>
                      <a:endParaRPr lang="en-US" sz="2400">
                        <a:effectLst/>
                        <a:latin typeface="Phetsarath OT" panose="02000500000000020004" pitchFamily="2" charset="0"/>
                        <a:ea typeface="Saysettha OT" panose="020B0504020207020204" pitchFamily="34" charset="-34"/>
                        <a:cs typeface="Phetsarath OT" panose="02000500000000020004" pitchFamily="2" charset="0"/>
                      </a:endParaRPr>
                    </a:p>
                  </a:txBody>
                  <a:tcPr marL="0" marR="0" marT="0" marB="0" vert="vert270" anchor="ctr"/>
                </a:tc>
                <a:tc>
                  <a:txBody>
                    <a:bodyPr/>
                    <a:lstStyle/>
                    <a:p>
                      <a:pPr marL="71755" marR="71755" algn="ctr">
                        <a:spcAft>
                          <a:spcPts val="0"/>
                        </a:spcAft>
                      </a:pPr>
                      <a:r>
                        <a:rPr lang="lo-LA" sz="1600">
                          <a:effectLst/>
                          <a:latin typeface="Phetsarath OT" panose="02000500000000020004" pitchFamily="2" charset="0"/>
                          <a:cs typeface="Phetsarath OT" panose="02000500000000020004" pitchFamily="2" charset="0"/>
                        </a:rPr>
                        <a:t>ເປີເຊັນ</a:t>
                      </a:r>
                      <a:endParaRPr lang="en-US" sz="2400">
                        <a:effectLst/>
                        <a:latin typeface="Phetsarath OT" panose="02000500000000020004" pitchFamily="2" charset="0"/>
                        <a:ea typeface="Saysettha OT" panose="020B0504020207020204" pitchFamily="34" charset="-34"/>
                        <a:cs typeface="Phetsarath OT" panose="02000500000000020004" pitchFamily="2" charset="0"/>
                      </a:endParaRPr>
                    </a:p>
                  </a:txBody>
                  <a:tcPr marL="0" marR="0" marT="0" marB="0" vert="vert270" anchor="ctr"/>
                </a:tc>
                <a:extLst>
                  <a:ext uri="{0D108BD9-81ED-4DB2-BD59-A6C34878D82A}">
                    <a16:rowId xmlns:a16="http://schemas.microsoft.com/office/drawing/2014/main" val="4277761440"/>
                  </a:ext>
                </a:extLst>
              </a:tr>
              <a:tr h="69249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lo-LA" sz="1600">
                          <a:effectLst/>
                          <a:latin typeface="Phetsarath OT" panose="02000500000000020004" pitchFamily="2" charset="0"/>
                          <a:cs typeface="Phetsarath OT" panose="02000500000000020004" pitchFamily="2" charset="0"/>
                        </a:rPr>
                        <a:t>ໂຮງເຮືອນແບບໃຊ້ຄົນຫົດນ້ຳ</a:t>
                      </a:r>
                      <a:endParaRPr lang="en-US" sz="2400">
                        <a:effectLst/>
                        <a:latin typeface="Phetsarath OT" panose="02000500000000020004" pitchFamily="2" charset="0"/>
                        <a:ea typeface="Saysettha OT" panose="020B0504020207020204" pitchFamily="34" charset="-34"/>
                        <a:cs typeface="Phetsarath OT" panose="02000500000000020004" pitchFamily="2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Phetsarath OT" panose="02000500000000020004" pitchFamily="2" charset="0"/>
                          <a:cs typeface="Phetsarath OT" panose="02000500000000020004" pitchFamily="2" charset="0"/>
                        </a:rPr>
                        <a:t>20</a:t>
                      </a:r>
                      <a:endParaRPr lang="en-US" sz="2400">
                        <a:effectLst/>
                        <a:latin typeface="Phetsarath OT" panose="02000500000000020004" pitchFamily="2" charset="0"/>
                        <a:ea typeface="Saysettha OT" panose="020B0504020207020204" pitchFamily="34" charset="-34"/>
                        <a:cs typeface="Phetsarath OT" panose="02000500000000020004" pitchFamily="2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Phetsarath OT" panose="02000500000000020004" pitchFamily="2" charset="0"/>
                          <a:cs typeface="Phetsarath OT" panose="02000500000000020004" pitchFamily="2" charset="0"/>
                        </a:rPr>
                        <a:t>224.9</a:t>
                      </a:r>
                      <a:endParaRPr lang="en-US" sz="2400" dirty="0">
                        <a:effectLst/>
                        <a:latin typeface="Phetsarath OT" panose="02000500000000020004" pitchFamily="2" charset="0"/>
                        <a:ea typeface="Saysettha OT" panose="020B0504020207020204" pitchFamily="34" charset="-34"/>
                        <a:cs typeface="Phetsarath OT" panose="02000500000000020004" pitchFamily="2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Phetsarath OT" panose="02000500000000020004" pitchFamily="2" charset="0"/>
                          <a:cs typeface="Phetsarath OT" panose="02000500000000020004" pitchFamily="2" charset="0"/>
                        </a:rPr>
                        <a:t>445.6</a:t>
                      </a:r>
                      <a:endParaRPr lang="en-US" sz="2400" dirty="0">
                        <a:effectLst/>
                        <a:latin typeface="Phetsarath OT" panose="02000500000000020004" pitchFamily="2" charset="0"/>
                        <a:ea typeface="Saysettha OT" panose="020B0504020207020204" pitchFamily="34" charset="-34"/>
                        <a:cs typeface="Phetsarath OT" panose="02000500000000020004" pitchFamily="2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Phetsarath OT" panose="02000500000000020004" pitchFamily="2" charset="0"/>
                          <a:cs typeface="Phetsarath OT" panose="02000500000000020004" pitchFamily="2" charset="0"/>
                        </a:rPr>
                        <a:t>660.9</a:t>
                      </a:r>
                      <a:endParaRPr lang="en-US" sz="2400">
                        <a:effectLst/>
                        <a:latin typeface="Phetsarath OT" panose="02000500000000020004" pitchFamily="2" charset="0"/>
                        <a:ea typeface="Saysettha OT" panose="020B0504020207020204" pitchFamily="34" charset="-34"/>
                        <a:cs typeface="Phetsarath OT" panose="02000500000000020004" pitchFamily="2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Phetsarath OT" panose="02000500000000020004" pitchFamily="2" charset="0"/>
                          <a:cs typeface="Phetsarath OT" panose="02000500000000020004" pitchFamily="2" charset="0"/>
                        </a:rPr>
                        <a:t>893.5</a:t>
                      </a:r>
                      <a:endParaRPr lang="en-US" sz="2400" dirty="0">
                        <a:effectLst/>
                        <a:latin typeface="Phetsarath OT" panose="02000500000000020004" pitchFamily="2" charset="0"/>
                        <a:ea typeface="Saysettha OT" panose="020B0504020207020204" pitchFamily="34" charset="-34"/>
                        <a:cs typeface="Phetsarath OT" panose="02000500000000020004" pitchFamily="2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Phetsarath OT" panose="02000500000000020004" pitchFamily="2" charset="0"/>
                          <a:cs typeface="Phetsarath OT" panose="02000500000000020004" pitchFamily="2" charset="0"/>
                        </a:rPr>
                        <a:t>1121.5</a:t>
                      </a:r>
                      <a:endParaRPr lang="en-US" sz="2400">
                        <a:effectLst/>
                        <a:latin typeface="Phetsarath OT" panose="02000500000000020004" pitchFamily="2" charset="0"/>
                        <a:ea typeface="Saysettha OT" panose="020B0504020207020204" pitchFamily="34" charset="-34"/>
                        <a:cs typeface="Phetsarath OT" panose="02000500000000020004" pitchFamily="2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Phetsarath OT" panose="02000500000000020004" pitchFamily="2" charset="0"/>
                          <a:cs typeface="Phetsarath OT" panose="02000500000000020004" pitchFamily="2" charset="0"/>
                        </a:rPr>
                        <a:t>1373.4</a:t>
                      </a:r>
                      <a:endParaRPr lang="en-US" sz="2400" dirty="0">
                        <a:effectLst/>
                        <a:latin typeface="Phetsarath OT" panose="02000500000000020004" pitchFamily="2" charset="0"/>
                        <a:ea typeface="Saysettha OT" panose="020B0504020207020204" pitchFamily="34" charset="-34"/>
                        <a:cs typeface="Phetsarath OT" panose="02000500000000020004" pitchFamily="2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Phetsarath OT" panose="02000500000000020004" pitchFamily="2" charset="0"/>
                          <a:cs typeface="Phetsarath OT" panose="02000500000000020004" pitchFamily="2" charset="0"/>
                        </a:rPr>
                        <a:t>1576.7</a:t>
                      </a:r>
                      <a:endParaRPr lang="en-US" sz="2400">
                        <a:effectLst/>
                        <a:latin typeface="Phetsarath OT" panose="02000500000000020004" pitchFamily="2" charset="0"/>
                        <a:ea typeface="Saysettha OT" panose="020B0504020207020204" pitchFamily="34" charset="-34"/>
                        <a:cs typeface="Phetsarath OT" panose="02000500000000020004" pitchFamily="2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Phetsarath OT" panose="02000500000000020004" pitchFamily="2" charset="0"/>
                          <a:cs typeface="Phetsarath OT" panose="02000500000000020004" pitchFamily="2" charset="0"/>
                        </a:rPr>
                        <a:t>0</a:t>
                      </a:r>
                      <a:endParaRPr lang="en-US" sz="2400">
                        <a:effectLst/>
                        <a:latin typeface="Phetsarath OT" panose="02000500000000020004" pitchFamily="2" charset="0"/>
                        <a:ea typeface="Saysettha OT" panose="020B0504020207020204" pitchFamily="34" charset="-34"/>
                        <a:cs typeface="Phetsarath OT" panose="02000500000000020004" pitchFamily="2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Phetsarath OT" panose="02000500000000020004" pitchFamily="2" charset="0"/>
                          <a:cs typeface="Phetsarath OT" panose="02000500000000020004" pitchFamily="2" charset="0"/>
                        </a:rPr>
                        <a:t>0</a:t>
                      </a:r>
                      <a:endParaRPr lang="en-US" sz="2400">
                        <a:effectLst/>
                        <a:latin typeface="Phetsarath OT" panose="02000500000000020004" pitchFamily="2" charset="0"/>
                        <a:ea typeface="Saysettha OT" panose="020B0504020207020204" pitchFamily="34" charset="-34"/>
                        <a:cs typeface="Phetsarath OT" panose="02000500000000020004" pitchFamily="2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Phetsarath OT" panose="02000500000000020004" pitchFamily="2" charset="0"/>
                          <a:cs typeface="Phetsarath OT" panose="02000500000000020004" pitchFamily="2" charset="0"/>
                        </a:rPr>
                        <a:t>1576.7</a:t>
                      </a:r>
                      <a:endParaRPr lang="en-US" sz="2400">
                        <a:effectLst/>
                        <a:latin typeface="Phetsarath OT" panose="02000500000000020004" pitchFamily="2" charset="0"/>
                        <a:ea typeface="Saysettha OT" panose="020B0504020207020204" pitchFamily="34" charset="-34"/>
                        <a:cs typeface="Phetsarath OT" panose="02000500000000020004" pitchFamily="2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Phetsarath OT" panose="02000500000000020004" pitchFamily="2" charset="0"/>
                          <a:cs typeface="Phetsarath OT" panose="02000500000000020004" pitchFamily="2" charset="0"/>
                        </a:rPr>
                        <a:t>1</a:t>
                      </a:r>
                      <a:endParaRPr lang="en-US" sz="2400">
                        <a:effectLst/>
                        <a:latin typeface="Phetsarath OT" panose="02000500000000020004" pitchFamily="2" charset="0"/>
                        <a:ea typeface="Saysettha OT" panose="020B0504020207020204" pitchFamily="34" charset="-34"/>
                        <a:cs typeface="Phetsarath OT" panose="02000500000000020004" pitchFamily="2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Phetsarath OT" panose="02000500000000020004" pitchFamily="2" charset="0"/>
                          <a:cs typeface="Phetsarath OT" panose="02000500000000020004" pitchFamily="2" charset="0"/>
                        </a:rPr>
                        <a:t>100</a:t>
                      </a:r>
                      <a:endParaRPr lang="en-US" sz="2400">
                        <a:effectLst/>
                        <a:latin typeface="Phetsarath OT" panose="02000500000000020004" pitchFamily="2" charset="0"/>
                        <a:ea typeface="Saysettha OT" panose="020B0504020207020204" pitchFamily="34" charset="-34"/>
                        <a:cs typeface="Phetsarath OT" panose="02000500000000020004" pitchFamily="2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790464260"/>
                  </a:ext>
                </a:extLst>
              </a:tr>
              <a:tr h="69249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lo-LA" sz="1600">
                          <a:effectLst/>
                          <a:latin typeface="Phetsarath OT" panose="02000500000000020004" pitchFamily="2" charset="0"/>
                          <a:cs typeface="Phetsarath OT" panose="02000500000000020004" pitchFamily="2" charset="0"/>
                        </a:rPr>
                        <a:t>ໂຮງເຮືອນແບບຕັ້ງເວລາຫົດນ້ຳ</a:t>
                      </a:r>
                      <a:endParaRPr lang="en-US" sz="2400">
                        <a:effectLst/>
                        <a:latin typeface="Phetsarath OT" panose="02000500000000020004" pitchFamily="2" charset="0"/>
                        <a:ea typeface="Saysettha OT" panose="020B0504020207020204" pitchFamily="34" charset="-34"/>
                        <a:cs typeface="Phetsarath OT" panose="02000500000000020004" pitchFamily="2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Phetsarath OT" panose="02000500000000020004" pitchFamily="2" charset="0"/>
                          <a:cs typeface="Phetsarath OT" panose="02000500000000020004" pitchFamily="2" charset="0"/>
                        </a:rPr>
                        <a:t>20</a:t>
                      </a:r>
                      <a:endParaRPr lang="en-US" sz="2400">
                        <a:effectLst/>
                        <a:latin typeface="Phetsarath OT" panose="02000500000000020004" pitchFamily="2" charset="0"/>
                        <a:ea typeface="Saysettha OT" panose="020B0504020207020204" pitchFamily="34" charset="-34"/>
                        <a:cs typeface="Phetsarath OT" panose="02000500000000020004" pitchFamily="2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Phetsarath OT" panose="02000500000000020004" pitchFamily="2" charset="0"/>
                          <a:cs typeface="Phetsarath OT" panose="02000500000000020004" pitchFamily="2" charset="0"/>
                        </a:rPr>
                        <a:t>156.2</a:t>
                      </a:r>
                      <a:endParaRPr lang="en-US" sz="2400" dirty="0">
                        <a:effectLst/>
                        <a:latin typeface="Phetsarath OT" panose="02000500000000020004" pitchFamily="2" charset="0"/>
                        <a:ea typeface="Saysettha OT" panose="020B0504020207020204" pitchFamily="34" charset="-34"/>
                        <a:cs typeface="Phetsarath OT" panose="02000500000000020004" pitchFamily="2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Phetsarath OT" panose="02000500000000020004" pitchFamily="2" charset="0"/>
                          <a:cs typeface="Phetsarath OT" panose="02000500000000020004" pitchFamily="2" charset="0"/>
                        </a:rPr>
                        <a:t>306.5</a:t>
                      </a:r>
                      <a:endParaRPr lang="en-US" sz="2400">
                        <a:effectLst/>
                        <a:latin typeface="Phetsarath OT" panose="02000500000000020004" pitchFamily="2" charset="0"/>
                        <a:ea typeface="Saysettha OT" panose="020B0504020207020204" pitchFamily="34" charset="-34"/>
                        <a:cs typeface="Phetsarath OT" panose="02000500000000020004" pitchFamily="2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Phetsarath OT" panose="02000500000000020004" pitchFamily="2" charset="0"/>
                          <a:cs typeface="Phetsarath OT" panose="02000500000000020004" pitchFamily="2" charset="0"/>
                        </a:rPr>
                        <a:t>466.0</a:t>
                      </a:r>
                      <a:endParaRPr lang="en-US" sz="2400">
                        <a:effectLst/>
                        <a:latin typeface="Phetsarath OT" panose="02000500000000020004" pitchFamily="2" charset="0"/>
                        <a:ea typeface="Saysettha OT" panose="020B0504020207020204" pitchFamily="34" charset="-34"/>
                        <a:cs typeface="Phetsarath OT" panose="02000500000000020004" pitchFamily="2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Phetsarath OT" panose="02000500000000020004" pitchFamily="2" charset="0"/>
                          <a:cs typeface="Phetsarath OT" panose="02000500000000020004" pitchFamily="2" charset="0"/>
                        </a:rPr>
                        <a:t>601.5</a:t>
                      </a:r>
                      <a:endParaRPr lang="en-US" sz="2400" dirty="0">
                        <a:effectLst/>
                        <a:latin typeface="Phetsarath OT" panose="02000500000000020004" pitchFamily="2" charset="0"/>
                        <a:ea typeface="Saysettha OT" panose="020B0504020207020204" pitchFamily="34" charset="-34"/>
                        <a:cs typeface="Phetsarath OT" panose="02000500000000020004" pitchFamily="2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Phetsarath OT" panose="02000500000000020004" pitchFamily="2" charset="0"/>
                          <a:cs typeface="Phetsarath OT" panose="02000500000000020004" pitchFamily="2" charset="0"/>
                        </a:rPr>
                        <a:t>733.9</a:t>
                      </a:r>
                      <a:endParaRPr lang="en-US" sz="2400">
                        <a:effectLst/>
                        <a:latin typeface="Phetsarath OT" panose="02000500000000020004" pitchFamily="2" charset="0"/>
                        <a:ea typeface="Saysettha OT" panose="020B0504020207020204" pitchFamily="34" charset="-34"/>
                        <a:cs typeface="Phetsarath OT" panose="02000500000000020004" pitchFamily="2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Phetsarath OT" panose="02000500000000020004" pitchFamily="2" charset="0"/>
                          <a:cs typeface="Phetsarath OT" panose="02000500000000020004" pitchFamily="2" charset="0"/>
                        </a:rPr>
                        <a:t>876.7</a:t>
                      </a:r>
                      <a:endParaRPr lang="en-US" sz="2400">
                        <a:effectLst/>
                        <a:latin typeface="Phetsarath OT" panose="02000500000000020004" pitchFamily="2" charset="0"/>
                        <a:ea typeface="Saysettha OT" panose="020B0504020207020204" pitchFamily="34" charset="-34"/>
                        <a:cs typeface="Phetsarath OT" panose="02000500000000020004" pitchFamily="2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Phetsarath OT" panose="02000500000000020004" pitchFamily="2" charset="0"/>
                          <a:cs typeface="Phetsarath OT" panose="02000500000000020004" pitchFamily="2" charset="0"/>
                        </a:rPr>
                        <a:t>1047.1</a:t>
                      </a:r>
                      <a:endParaRPr lang="en-US" sz="2400">
                        <a:effectLst/>
                        <a:latin typeface="Phetsarath OT" panose="02000500000000020004" pitchFamily="2" charset="0"/>
                        <a:ea typeface="Saysettha OT" panose="020B0504020207020204" pitchFamily="34" charset="-34"/>
                        <a:cs typeface="Phetsarath OT" panose="02000500000000020004" pitchFamily="2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Phetsarath OT" panose="02000500000000020004" pitchFamily="2" charset="0"/>
                          <a:cs typeface="Phetsarath OT" panose="02000500000000020004" pitchFamily="2" charset="0"/>
                        </a:rPr>
                        <a:t>1186.7</a:t>
                      </a:r>
                      <a:endParaRPr lang="en-US" sz="2400">
                        <a:effectLst/>
                        <a:latin typeface="Phetsarath OT" panose="02000500000000020004" pitchFamily="2" charset="0"/>
                        <a:ea typeface="Saysettha OT" panose="020B0504020207020204" pitchFamily="34" charset="-34"/>
                        <a:cs typeface="Phetsarath OT" panose="02000500000000020004" pitchFamily="2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Phetsarath OT" panose="02000500000000020004" pitchFamily="2" charset="0"/>
                          <a:cs typeface="Phetsarath OT" panose="02000500000000020004" pitchFamily="2" charset="0"/>
                        </a:rPr>
                        <a:t>1247.6</a:t>
                      </a:r>
                      <a:endParaRPr lang="en-US" sz="2400">
                        <a:effectLst/>
                        <a:latin typeface="Phetsarath OT" panose="02000500000000020004" pitchFamily="2" charset="0"/>
                        <a:ea typeface="Saysettha OT" panose="020B0504020207020204" pitchFamily="34" charset="-34"/>
                        <a:cs typeface="Phetsarath OT" panose="02000500000000020004" pitchFamily="2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Phetsarath OT" panose="02000500000000020004" pitchFamily="2" charset="0"/>
                          <a:cs typeface="Phetsarath OT" panose="02000500000000020004" pitchFamily="2" charset="0"/>
                        </a:rPr>
                        <a:t>1247.6</a:t>
                      </a:r>
                      <a:endParaRPr lang="en-US" sz="2400">
                        <a:effectLst/>
                        <a:latin typeface="Phetsarath OT" panose="02000500000000020004" pitchFamily="2" charset="0"/>
                        <a:ea typeface="Saysettha OT" panose="020B0504020207020204" pitchFamily="34" charset="-34"/>
                        <a:cs typeface="Phetsarath OT" panose="02000500000000020004" pitchFamily="2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Phetsarath OT" panose="02000500000000020004" pitchFamily="2" charset="0"/>
                          <a:cs typeface="Phetsarath OT" panose="02000500000000020004" pitchFamily="2" charset="0"/>
                        </a:rPr>
                        <a:t>2</a:t>
                      </a:r>
                      <a:endParaRPr lang="en-US" sz="2400">
                        <a:effectLst/>
                        <a:latin typeface="Phetsarath OT" panose="02000500000000020004" pitchFamily="2" charset="0"/>
                        <a:ea typeface="Saysettha OT" panose="020B0504020207020204" pitchFamily="34" charset="-34"/>
                        <a:cs typeface="Phetsarath OT" panose="02000500000000020004" pitchFamily="2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Phetsarath OT" panose="02000500000000020004" pitchFamily="2" charset="0"/>
                          <a:cs typeface="Phetsarath OT" panose="02000500000000020004" pitchFamily="2" charset="0"/>
                        </a:rPr>
                        <a:t>79.1</a:t>
                      </a:r>
                      <a:endParaRPr lang="en-US" sz="2400">
                        <a:effectLst/>
                        <a:latin typeface="Phetsarath OT" panose="02000500000000020004" pitchFamily="2" charset="0"/>
                        <a:ea typeface="Saysettha OT" panose="020B0504020207020204" pitchFamily="34" charset="-34"/>
                        <a:cs typeface="Phetsarath OT" panose="02000500000000020004" pitchFamily="2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998631384"/>
                  </a:ext>
                </a:extLst>
              </a:tr>
              <a:tr h="81451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lo-LA" sz="1600">
                          <a:effectLst/>
                          <a:latin typeface="Phetsarath OT" panose="02000500000000020004" pitchFamily="2" charset="0"/>
                          <a:cs typeface="Phetsarath OT" panose="02000500000000020004" pitchFamily="2" charset="0"/>
                        </a:rPr>
                        <a:t>ໂຮງເຮືອນແບບໃຊ້ເຊັນເຊີວັດຄວາມຊູ່ມເພື່ອຫົດນ້ຳແບບອັດຕະໂນມັດ</a:t>
                      </a:r>
                      <a:endParaRPr lang="en-US" sz="2400">
                        <a:effectLst/>
                        <a:latin typeface="Phetsarath OT" panose="02000500000000020004" pitchFamily="2" charset="0"/>
                        <a:ea typeface="Saysettha OT" panose="020B0504020207020204" pitchFamily="34" charset="-34"/>
                        <a:cs typeface="Phetsarath OT" panose="02000500000000020004" pitchFamily="2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Phetsarath OT" panose="02000500000000020004" pitchFamily="2" charset="0"/>
                          <a:cs typeface="Phetsarath OT" panose="02000500000000020004" pitchFamily="2" charset="0"/>
                        </a:rPr>
                        <a:t>20</a:t>
                      </a:r>
                      <a:endParaRPr lang="en-US" sz="2400">
                        <a:effectLst/>
                        <a:latin typeface="Phetsarath OT" panose="02000500000000020004" pitchFamily="2" charset="0"/>
                        <a:ea typeface="Saysettha OT" panose="020B0504020207020204" pitchFamily="34" charset="-34"/>
                        <a:cs typeface="Phetsarath OT" panose="02000500000000020004" pitchFamily="2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Phetsarath OT" panose="02000500000000020004" pitchFamily="2" charset="0"/>
                          <a:cs typeface="Phetsarath OT" panose="02000500000000020004" pitchFamily="2" charset="0"/>
                        </a:rPr>
                        <a:t>118.1</a:t>
                      </a:r>
                      <a:endParaRPr lang="en-US" sz="2400">
                        <a:effectLst/>
                        <a:latin typeface="Phetsarath OT" panose="02000500000000020004" pitchFamily="2" charset="0"/>
                        <a:ea typeface="Saysettha OT" panose="020B0504020207020204" pitchFamily="34" charset="-34"/>
                        <a:cs typeface="Phetsarath OT" panose="02000500000000020004" pitchFamily="2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Phetsarath OT" panose="02000500000000020004" pitchFamily="2" charset="0"/>
                          <a:cs typeface="Phetsarath OT" panose="02000500000000020004" pitchFamily="2" charset="0"/>
                        </a:rPr>
                        <a:t>238.4</a:t>
                      </a:r>
                      <a:endParaRPr lang="en-US" sz="2400">
                        <a:effectLst/>
                        <a:latin typeface="Phetsarath OT" panose="02000500000000020004" pitchFamily="2" charset="0"/>
                        <a:ea typeface="Saysettha OT" panose="020B0504020207020204" pitchFamily="34" charset="-34"/>
                        <a:cs typeface="Phetsarath OT" panose="02000500000000020004" pitchFamily="2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Phetsarath OT" panose="02000500000000020004" pitchFamily="2" charset="0"/>
                          <a:cs typeface="Phetsarath OT" panose="02000500000000020004" pitchFamily="2" charset="0"/>
                        </a:rPr>
                        <a:t>397.9</a:t>
                      </a:r>
                      <a:endParaRPr lang="en-US" sz="2400">
                        <a:effectLst/>
                        <a:latin typeface="Phetsarath OT" panose="02000500000000020004" pitchFamily="2" charset="0"/>
                        <a:ea typeface="Saysettha OT" panose="020B0504020207020204" pitchFamily="34" charset="-34"/>
                        <a:cs typeface="Phetsarath OT" panose="02000500000000020004" pitchFamily="2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Phetsarath OT" panose="02000500000000020004" pitchFamily="2" charset="0"/>
                          <a:cs typeface="Phetsarath OT" panose="02000500000000020004" pitchFamily="2" charset="0"/>
                        </a:rPr>
                        <a:t>544.1</a:t>
                      </a:r>
                      <a:endParaRPr lang="en-US" sz="2400" dirty="0">
                        <a:effectLst/>
                        <a:latin typeface="Phetsarath OT" panose="02000500000000020004" pitchFamily="2" charset="0"/>
                        <a:ea typeface="Saysettha OT" panose="020B0504020207020204" pitchFamily="34" charset="-34"/>
                        <a:cs typeface="Phetsarath OT" panose="02000500000000020004" pitchFamily="2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Phetsarath OT" panose="02000500000000020004" pitchFamily="2" charset="0"/>
                          <a:cs typeface="Phetsarath OT" panose="02000500000000020004" pitchFamily="2" charset="0"/>
                        </a:rPr>
                        <a:t>681.0</a:t>
                      </a:r>
                      <a:endParaRPr lang="en-US" sz="2400">
                        <a:effectLst/>
                        <a:latin typeface="Phetsarath OT" panose="02000500000000020004" pitchFamily="2" charset="0"/>
                        <a:ea typeface="Saysettha OT" panose="020B0504020207020204" pitchFamily="34" charset="-34"/>
                        <a:cs typeface="Phetsarath OT" panose="02000500000000020004" pitchFamily="2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Phetsarath OT" panose="02000500000000020004" pitchFamily="2" charset="0"/>
                          <a:cs typeface="Phetsarath OT" panose="02000500000000020004" pitchFamily="2" charset="0"/>
                        </a:rPr>
                        <a:t>825.4</a:t>
                      </a:r>
                      <a:endParaRPr lang="en-US" sz="2400">
                        <a:effectLst/>
                        <a:latin typeface="Phetsarath OT" panose="02000500000000020004" pitchFamily="2" charset="0"/>
                        <a:ea typeface="Saysettha OT" panose="020B0504020207020204" pitchFamily="34" charset="-34"/>
                        <a:cs typeface="Phetsarath OT" panose="02000500000000020004" pitchFamily="2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Phetsarath OT" panose="02000500000000020004" pitchFamily="2" charset="0"/>
                          <a:cs typeface="Phetsarath OT" panose="02000500000000020004" pitchFamily="2" charset="0"/>
                        </a:rPr>
                        <a:t>960.9</a:t>
                      </a:r>
                      <a:endParaRPr lang="en-US" sz="2400">
                        <a:effectLst/>
                        <a:latin typeface="Phetsarath OT" panose="02000500000000020004" pitchFamily="2" charset="0"/>
                        <a:ea typeface="Saysettha OT" panose="020B0504020207020204" pitchFamily="34" charset="-34"/>
                        <a:cs typeface="Phetsarath OT" panose="02000500000000020004" pitchFamily="2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Phetsarath OT" panose="02000500000000020004" pitchFamily="2" charset="0"/>
                          <a:cs typeface="Phetsarath OT" panose="02000500000000020004" pitchFamily="2" charset="0"/>
                        </a:rPr>
                        <a:t>1103.4</a:t>
                      </a:r>
                      <a:endParaRPr lang="en-US" sz="2400">
                        <a:effectLst/>
                        <a:latin typeface="Phetsarath OT" panose="02000500000000020004" pitchFamily="2" charset="0"/>
                        <a:ea typeface="Saysettha OT" panose="020B0504020207020204" pitchFamily="34" charset="-34"/>
                        <a:cs typeface="Phetsarath OT" panose="02000500000000020004" pitchFamily="2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Phetsarath OT" panose="02000500000000020004" pitchFamily="2" charset="0"/>
                          <a:cs typeface="Phetsarath OT" panose="02000500000000020004" pitchFamily="2" charset="0"/>
                        </a:rPr>
                        <a:t>1334.5</a:t>
                      </a:r>
                      <a:endParaRPr lang="en-US" sz="2400" dirty="0">
                        <a:effectLst/>
                        <a:latin typeface="Phetsarath OT" panose="02000500000000020004" pitchFamily="2" charset="0"/>
                        <a:ea typeface="Saysettha OT" panose="020B0504020207020204" pitchFamily="34" charset="-34"/>
                        <a:cs typeface="Phetsarath OT" panose="02000500000000020004" pitchFamily="2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Phetsarath OT" panose="02000500000000020004" pitchFamily="2" charset="0"/>
                          <a:cs typeface="Phetsarath OT" panose="02000500000000020004" pitchFamily="2" charset="0"/>
                        </a:rPr>
                        <a:t>1334.5</a:t>
                      </a:r>
                      <a:endParaRPr lang="en-US" sz="2400" dirty="0">
                        <a:effectLst/>
                        <a:latin typeface="Phetsarath OT" panose="02000500000000020004" pitchFamily="2" charset="0"/>
                        <a:ea typeface="Saysettha OT" panose="020B0504020207020204" pitchFamily="34" charset="-34"/>
                        <a:cs typeface="Phetsarath OT" panose="02000500000000020004" pitchFamily="2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Phetsarath OT" panose="02000500000000020004" pitchFamily="2" charset="0"/>
                          <a:cs typeface="Phetsarath OT" panose="02000500000000020004" pitchFamily="2" charset="0"/>
                        </a:rPr>
                        <a:t>3</a:t>
                      </a:r>
                      <a:endParaRPr lang="en-US" sz="2400" dirty="0">
                        <a:effectLst/>
                        <a:latin typeface="Phetsarath OT" panose="02000500000000020004" pitchFamily="2" charset="0"/>
                        <a:ea typeface="Saysettha OT" panose="020B0504020207020204" pitchFamily="34" charset="-34"/>
                        <a:cs typeface="Phetsarath OT" panose="02000500000000020004" pitchFamily="2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Phetsarath OT" panose="02000500000000020004" pitchFamily="2" charset="0"/>
                          <a:cs typeface="Phetsarath OT" panose="02000500000000020004" pitchFamily="2" charset="0"/>
                        </a:rPr>
                        <a:t>84.6</a:t>
                      </a:r>
                      <a:endParaRPr lang="en-US" sz="2400" dirty="0">
                        <a:effectLst/>
                        <a:latin typeface="Phetsarath OT" panose="02000500000000020004" pitchFamily="2" charset="0"/>
                        <a:ea typeface="Saysettha OT" panose="020B0504020207020204" pitchFamily="34" charset="-34"/>
                        <a:cs typeface="Phetsarath OT" panose="02000500000000020004" pitchFamily="2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60399653"/>
                  </a:ext>
                </a:extLst>
              </a:tr>
            </a:tbl>
          </a:graphicData>
        </a:graphic>
      </p:graphicFrame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00AD62A1-72F3-0549-B890-53B56CACFC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60" y="6459787"/>
            <a:ext cx="1312025" cy="365125"/>
          </a:xfrm>
        </p:spPr>
        <p:txBody>
          <a:bodyPr/>
          <a:lstStyle/>
          <a:p>
            <a:fld id="{16512873-36C0-4A88-BDD3-23B2636CEA6E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33019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12873-36C0-4A88-BDD3-23B2636CEA6E}" type="slidenum">
              <a:rPr lang="en-US" smtClean="0"/>
              <a:t>53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ED3B357-29F8-1742-83D4-DFFCF6929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7329" y="286605"/>
            <a:ext cx="10278351" cy="1450757"/>
          </a:xfrm>
        </p:spPr>
        <p:txBody>
          <a:bodyPr/>
          <a:lstStyle/>
          <a:p>
            <a:r>
              <a:rPr lang="en-US" sz="3200" b="1" dirty="0">
                <a:latin typeface="Phetsarath OT" panose="02000500000000020004" pitchFamily="2" charset="0"/>
                <a:cs typeface="Phetsarath OT" panose="02000500000000020004" pitchFamily="2" charset="0"/>
              </a:rPr>
              <a:t>4.3 </a:t>
            </a:r>
            <a:r>
              <a:rPr lang="lo-LA" sz="3200" b="1" dirty="0">
                <a:latin typeface="Phetsarath OT" panose="02000500000000020004" pitchFamily="2" charset="0"/>
                <a:cs typeface="Phetsarath OT" panose="02000500000000020004" pitchFamily="2" charset="0"/>
              </a:rPr>
              <a:t>ປຽບທຽບອັດຕາສ່ວນການໃຊ້ປະລິມານນໍ້າ</a:t>
            </a:r>
            <a:endParaRPr lang="en-US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DEEA3993-38D1-4845-B390-081404598E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8962971"/>
              </p:ext>
            </p:extLst>
          </p:nvPr>
        </p:nvGraphicFramePr>
        <p:xfrm>
          <a:off x="877329" y="2075935"/>
          <a:ext cx="10169606" cy="3768810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2174364">
                  <a:extLst>
                    <a:ext uri="{9D8B030D-6E8A-4147-A177-3AD203B41FA5}">
                      <a16:colId xmlns:a16="http://schemas.microsoft.com/office/drawing/2014/main" val="1906012452"/>
                    </a:ext>
                  </a:extLst>
                </a:gridCol>
                <a:gridCol w="687319">
                  <a:extLst>
                    <a:ext uri="{9D8B030D-6E8A-4147-A177-3AD203B41FA5}">
                      <a16:colId xmlns:a16="http://schemas.microsoft.com/office/drawing/2014/main" val="566909457"/>
                    </a:ext>
                  </a:extLst>
                </a:gridCol>
                <a:gridCol w="687319">
                  <a:extLst>
                    <a:ext uri="{9D8B030D-6E8A-4147-A177-3AD203B41FA5}">
                      <a16:colId xmlns:a16="http://schemas.microsoft.com/office/drawing/2014/main" val="982160169"/>
                    </a:ext>
                  </a:extLst>
                </a:gridCol>
                <a:gridCol w="687319">
                  <a:extLst>
                    <a:ext uri="{9D8B030D-6E8A-4147-A177-3AD203B41FA5}">
                      <a16:colId xmlns:a16="http://schemas.microsoft.com/office/drawing/2014/main" val="3647756482"/>
                    </a:ext>
                  </a:extLst>
                </a:gridCol>
                <a:gridCol w="688393">
                  <a:extLst>
                    <a:ext uri="{9D8B030D-6E8A-4147-A177-3AD203B41FA5}">
                      <a16:colId xmlns:a16="http://schemas.microsoft.com/office/drawing/2014/main" val="1998017323"/>
                    </a:ext>
                  </a:extLst>
                </a:gridCol>
                <a:gridCol w="536973">
                  <a:extLst>
                    <a:ext uri="{9D8B030D-6E8A-4147-A177-3AD203B41FA5}">
                      <a16:colId xmlns:a16="http://schemas.microsoft.com/office/drawing/2014/main" val="3267766676"/>
                    </a:ext>
                  </a:extLst>
                </a:gridCol>
                <a:gridCol w="584005">
                  <a:extLst>
                    <a:ext uri="{9D8B030D-6E8A-4147-A177-3AD203B41FA5}">
                      <a16:colId xmlns:a16="http://schemas.microsoft.com/office/drawing/2014/main" val="3313187532"/>
                    </a:ext>
                  </a:extLst>
                </a:gridCol>
                <a:gridCol w="687319">
                  <a:extLst>
                    <a:ext uri="{9D8B030D-6E8A-4147-A177-3AD203B41FA5}">
                      <a16:colId xmlns:a16="http://schemas.microsoft.com/office/drawing/2014/main" val="3420377389"/>
                    </a:ext>
                  </a:extLst>
                </a:gridCol>
                <a:gridCol w="687319">
                  <a:extLst>
                    <a:ext uri="{9D8B030D-6E8A-4147-A177-3AD203B41FA5}">
                      <a16:colId xmlns:a16="http://schemas.microsoft.com/office/drawing/2014/main" val="2650497726"/>
                    </a:ext>
                  </a:extLst>
                </a:gridCol>
                <a:gridCol w="687319">
                  <a:extLst>
                    <a:ext uri="{9D8B030D-6E8A-4147-A177-3AD203B41FA5}">
                      <a16:colId xmlns:a16="http://schemas.microsoft.com/office/drawing/2014/main" val="115630578"/>
                    </a:ext>
                  </a:extLst>
                </a:gridCol>
                <a:gridCol w="687319">
                  <a:extLst>
                    <a:ext uri="{9D8B030D-6E8A-4147-A177-3AD203B41FA5}">
                      <a16:colId xmlns:a16="http://schemas.microsoft.com/office/drawing/2014/main" val="2887456400"/>
                    </a:ext>
                  </a:extLst>
                </a:gridCol>
                <a:gridCol w="687319">
                  <a:extLst>
                    <a:ext uri="{9D8B030D-6E8A-4147-A177-3AD203B41FA5}">
                      <a16:colId xmlns:a16="http://schemas.microsoft.com/office/drawing/2014/main" val="3162507599"/>
                    </a:ext>
                  </a:extLst>
                </a:gridCol>
                <a:gridCol w="687319">
                  <a:extLst>
                    <a:ext uri="{9D8B030D-6E8A-4147-A177-3AD203B41FA5}">
                      <a16:colId xmlns:a16="http://schemas.microsoft.com/office/drawing/2014/main" val="375383352"/>
                    </a:ext>
                  </a:extLst>
                </a:gridCol>
              </a:tblGrid>
              <a:tr h="607090"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 err="1">
                          <a:effectLst/>
                          <a:latin typeface="Phetsarath OT" panose="02000500000000020004" pitchFamily="2" charset="0"/>
                          <a:cs typeface="Phetsarath OT" panose="02000500000000020004" pitchFamily="2" charset="0"/>
                        </a:rPr>
                        <a:t>ແບບ</a:t>
                      </a:r>
                      <a:endParaRPr lang="en-US" sz="1600" dirty="0">
                        <a:effectLst/>
                        <a:latin typeface="Phetsarath OT" panose="02000500000000020004" pitchFamily="2" charset="0"/>
                        <a:ea typeface="Saysettha OT" panose="020B0504020207020204" pitchFamily="34" charset="-34"/>
                        <a:cs typeface="Phetsarath OT" panose="02000500000000020004" pitchFamily="2" charset="0"/>
                      </a:endParaRPr>
                    </a:p>
                  </a:txBody>
                  <a:tcPr marL="68580" marR="68580" marT="0" marB="0" anchor="ctr"/>
                </a:tc>
                <a:tc gridSpan="1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lo-LA" sz="1600">
                          <a:effectLst/>
                          <a:latin typeface="Phetsarath OT" panose="02000500000000020004" pitchFamily="2" charset="0"/>
                          <a:cs typeface="Phetsarath OT" panose="02000500000000020004" pitchFamily="2" charset="0"/>
                        </a:rPr>
                        <a:t>ຜົນຜະລິດ</a:t>
                      </a:r>
                      <a:endParaRPr lang="en-US" sz="1600">
                        <a:effectLst/>
                        <a:latin typeface="Phetsarath OT" panose="02000500000000020004" pitchFamily="2" charset="0"/>
                        <a:ea typeface="Saysettha OT" panose="020B0504020207020204" pitchFamily="34" charset="-34"/>
                        <a:cs typeface="Phetsarath OT" panose="02000500000000020004" pitchFamily="2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4556406"/>
                  </a:ext>
                </a:extLst>
              </a:tr>
              <a:tr h="96162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lo-LA" sz="1600">
                          <a:effectLst/>
                          <a:latin typeface="Phetsarath OT" panose="02000500000000020004" pitchFamily="2" charset="0"/>
                          <a:cs typeface="Phetsarath OT" panose="02000500000000020004" pitchFamily="2" charset="0"/>
                        </a:rPr>
                        <a:t>ຕົ້ນ</a:t>
                      </a:r>
                      <a:r>
                        <a:rPr lang="en-US" sz="1600">
                          <a:effectLst/>
                          <a:latin typeface="Phetsarath OT" panose="02000500000000020004" pitchFamily="2" charset="0"/>
                          <a:cs typeface="Phetsarath OT" panose="02000500000000020004" pitchFamily="2" charset="0"/>
                        </a:rPr>
                        <a:t> 1</a:t>
                      </a:r>
                      <a:endParaRPr lang="en-US" sz="1600">
                        <a:effectLst/>
                        <a:latin typeface="Phetsarath OT" panose="02000500000000020004" pitchFamily="2" charset="0"/>
                        <a:ea typeface="Saysettha OT" panose="020B0504020207020204" pitchFamily="34" charset="-34"/>
                        <a:cs typeface="Phetsarath OT" panose="02000500000000020004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lo-LA" sz="1600">
                          <a:effectLst/>
                          <a:latin typeface="Phetsarath OT" panose="02000500000000020004" pitchFamily="2" charset="0"/>
                          <a:cs typeface="Phetsarath OT" panose="02000500000000020004" pitchFamily="2" charset="0"/>
                        </a:rPr>
                        <a:t>ຕົ້ນ</a:t>
                      </a:r>
                      <a:r>
                        <a:rPr lang="en-US" sz="1600">
                          <a:effectLst/>
                          <a:latin typeface="Phetsarath OT" panose="02000500000000020004" pitchFamily="2" charset="0"/>
                          <a:cs typeface="Phetsarath OT" panose="02000500000000020004" pitchFamily="2" charset="0"/>
                        </a:rPr>
                        <a:t> 2</a:t>
                      </a:r>
                      <a:endParaRPr lang="en-US" sz="1600">
                        <a:effectLst/>
                        <a:latin typeface="Phetsarath OT" panose="02000500000000020004" pitchFamily="2" charset="0"/>
                        <a:ea typeface="Saysettha OT" panose="020B0504020207020204" pitchFamily="34" charset="-34"/>
                        <a:cs typeface="Phetsarath OT" panose="02000500000000020004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lo-LA" sz="1600">
                          <a:effectLst/>
                          <a:latin typeface="Phetsarath OT" panose="02000500000000020004" pitchFamily="2" charset="0"/>
                          <a:cs typeface="Phetsarath OT" panose="02000500000000020004" pitchFamily="2" charset="0"/>
                        </a:rPr>
                        <a:t>ຕົ້ນ</a:t>
                      </a:r>
                      <a:r>
                        <a:rPr lang="en-US" sz="1600">
                          <a:effectLst/>
                          <a:latin typeface="Phetsarath OT" panose="02000500000000020004" pitchFamily="2" charset="0"/>
                          <a:cs typeface="Phetsarath OT" panose="02000500000000020004" pitchFamily="2" charset="0"/>
                        </a:rPr>
                        <a:t> 3</a:t>
                      </a:r>
                      <a:endParaRPr lang="en-US" sz="1600">
                        <a:effectLst/>
                        <a:latin typeface="Phetsarath OT" panose="02000500000000020004" pitchFamily="2" charset="0"/>
                        <a:ea typeface="Saysettha OT" panose="020B0504020207020204" pitchFamily="34" charset="-34"/>
                        <a:cs typeface="Phetsarath OT" panose="02000500000000020004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lo-LA" sz="1600">
                          <a:effectLst/>
                          <a:latin typeface="Phetsarath OT" panose="02000500000000020004" pitchFamily="2" charset="0"/>
                          <a:cs typeface="Phetsarath OT" panose="02000500000000020004" pitchFamily="2" charset="0"/>
                        </a:rPr>
                        <a:t>ຕົ້ນ</a:t>
                      </a:r>
                      <a:r>
                        <a:rPr lang="en-US" sz="1600">
                          <a:effectLst/>
                          <a:latin typeface="Phetsarath OT" panose="02000500000000020004" pitchFamily="2" charset="0"/>
                          <a:cs typeface="Phetsarath OT" panose="02000500000000020004" pitchFamily="2" charset="0"/>
                        </a:rPr>
                        <a:t> 4</a:t>
                      </a:r>
                      <a:endParaRPr lang="en-US" sz="1600">
                        <a:effectLst/>
                        <a:latin typeface="Phetsarath OT" panose="02000500000000020004" pitchFamily="2" charset="0"/>
                        <a:ea typeface="Saysettha OT" panose="020B0504020207020204" pitchFamily="34" charset="-34"/>
                        <a:cs typeface="Phetsarath OT" panose="02000500000000020004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lo-LA" sz="1600">
                          <a:effectLst/>
                          <a:latin typeface="Phetsarath OT" panose="02000500000000020004" pitchFamily="2" charset="0"/>
                          <a:cs typeface="Phetsarath OT" panose="02000500000000020004" pitchFamily="2" charset="0"/>
                        </a:rPr>
                        <a:t>ຕົ້ນ</a:t>
                      </a:r>
                      <a:r>
                        <a:rPr lang="en-US" sz="1600">
                          <a:effectLst/>
                          <a:latin typeface="Phetsarath OT" panose="02000500000000020004" pitchFamily="2" charset="0"/>
                          <a:cs typeface="Phetsarath OT" panose="02000500000000020004" pitchFamily="2" charset="0"/>
                        </a:rPr>
                        <a:t> 5</a:t>
                      </a:r>
                      <a:endParaRPr lang="en-US" sz="1600">
                        <a:effectLst/>
                        <a:latin typeface="Phetsarath OT" panose="02000500000000020004" pitchFamily="2" charset="0"/>
                        <a:ea typeface="Saysettha OT" panose="020B0504020207020204" pitchFamily="34" charset="-34"/>
                        <a:cs typeface="Phetsarath OT" panose="02000500000000020004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lo-LA" sz="1600">
                          <a:effectLst/>
                          <a:latin typeface="Phetsarath OT" panose="02000500000000020004" pitchFamily="2" charset="0"/>
                          <a:cs typeface="Phetsarath OT" panose="02000500000000020004" pitchFamily="2" charset="0"/>
                        </a:rPr>
                        <a:t>ຕົ້ນ</a:t>
                      </a:r>
                      <a:r>
                        <a:rPr lang="en-US" sz="1600">
                          <a:effectLst/>
                          <a:latin typeface="Phetsarath OT" panose="02000500000000020004" pitchFamily="2" charset="0"/>
                          <a:cs typeface="Phetsarath OT" panose="02000500000000020004" pitchFamily="2" charset="0"/>
                        </a:rPr>
                        <a:t> 6</a:t>
                      </a:r>
                      <a:endParaRPr lang="en-US" sz="1600">
                        <a:effectLst/>
                        <a:latin typeface="Phetsarath OT" panose="02000500000000020004" pitchFamily="2" charset="0"/>
                        <a:ea typeface="Saysettha OT" panose="020B0504020207020204" pitchFamily="34" charset="-34"/>
                        <a:cs typeface="Phetsarath OT" panose="02000500000000020004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lo-LA" sz="1600">
                          <a:effectLst/>
                          <a:latin typeface="Phetsarath OT" panose="02000500000000020004" pitchFamily="2" charset="0"/>
                          <a:cs typeface="Phetsarath OT" panose="02000500000000020004" pitchFamily="2" charset="0"/>
                        </a:rPr>
                        <a:t>ຕົ້ນ</a:t>
                      </a:r>
                      <a:endParaRPr lang="en-US" sz="1600">
                        <a:effectLst/>
                        <a:latin typeface="Phetsarath OT" panose="02000500000000020004" pitchFamily="2" charset="0"/>
                        <a:cs typeface="Phetsarath OT" panose="02000500000000020004" pitchFamily="2" charset="0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Phetsarath OT" panose="02000500000000020004" pitchFamily="2" charset="0"/>
                          <a:cs typeface="Phetsarath OT" panose="02000500000000020004" pitchFamily="2" charset="0"/>
                        </a:rPr>
                        <a:t> 7</a:t>
                      </a:r>
                      <a:endParaRPr lang="en-US" sz="1600">
                        <a:effectLst/>
                        <a:latin typeface="Phetsarath OT" panose="02000500000000020004" pitchFamily="2" charset="0"/>
                        <a:ea typeface="Saysettha OT" panose="020B0504020207020204" pitchFamily="34" charset="-34"/>
                        <a:cs typeface="Phetsarath OT" panose="02000500000000020004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lo-LA" sz="1600">
                          <a:effectLst/>
                          <a:latin typeface="Phetsarath OT" panose="02000500000000020004" pitchFamily="2" charset="0"/>
                          <a:cs typeface="Phetsarath OT" panose="02000500000000020004" pitchFamily="2" charset="0"/>
                        </a:rPr>
                        <a:t>ຕົ້ນ</a:t>
                      </a:r>
                      <a:r>
                        <a:rPr lang="en-US" sz="1600">
                          <a:effectLst/>
                          <a:latin typeface="Phetsarath OT" panose="02000500000000020004" pitchFamily="2" charset="0"/>
                          <a:cs typeface="Phetsarath OT" panose="02000500000000020004" pitchFamily="2" charset="0"/>
                        </a:rPr>
                        <a:t> 8</a:t>
                      </a:r>
                      <a:endParaRPr lang="en-US" sz="1600">
                        <a:effectLst/>
                        <a:latin typeface="Phetsarath OT" panose="02000500000000020004" pitchFamily="2" charset="0"/>
                        <a:ea typeface="Saysettha OT" panose="020B0504020207020204" pitchFamily="34" charset="-34"/>
                        <a:cs typeface="Phetsarath OT" panose="02000500000000020004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lo-LA" sz="1600">
                          <a:effectLst/>
                          <a:latin typeface="Phetsarath OT" panose="02000500000000020004" pitchFamily="2" charset="0"/>
                          <a:cs typeface="Phetsarath OT" panose="02000500000000020004" pitchFamily="2" charset="0"/>
                        </a:rPr>
                        <a:t>ຕົ້ນ</a:t>
                      </a:r>
                      <a:r>
                        <a:rPr lang="en-US" sz="1600">
                          <a:effectLst/>
                          <a:latin typeface="Phetsarath OT" panose="02000500000000020004" pitchFamily="2" charset="0"/>
                          <a:cs typeface="Phetsarath OT" panose="02000500000000020004" pitchFamily="2" charset="0"/>
                        </a:rPr>
                        <a:t> 9</a:t>
                      </a:r>
                      <a:endParaRPr lang="en-US" sz="1600">
                        <a:effectLst/>
                        <a:latin typeface="Phetsarath OT" panose="02000500000000020004" pitchFamily="2" charset="0"/>
                        <a:ea typeface="Saysettha OT" panose="020B0504020207020204" pitchFamily="34" charset="-34"/>
                        <a:cs typeface="Phetsarath OT" panose="02000500000000020004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lo-LA" sz="1600">
                          <a:effectLst/>
                          <a:latin typeface="Phetsarath OT" panose="02000500000000020004" pitchFamily="2" charset="0"/>
                          <a:cs typeface="Phetsarath OT" panose="02000500000000020004" pitchFamily="2" charset="0"/>
                        </a:rPr>
                        <a:t>ຕົ້ນ</a:t>
                      </a:r>
                      <a:r>
                        <a:rPr lang="en-US" sz="1600">
                          <a:effectLst/>
                          <a:latin typeface="Phetsarath OT" panose="02000500000000020004" pitchFamily="2" charset="0"/>
                          <a:cs typeface="Phetsarath OT" panose="02000500000000020004" pitchFamily="2" charset="0"/>
                        </a:rPr>
                        <a:t> 10</a:t>
                      </a:r>
                      <a:endParaRPr lang="en-US" sz="1600">
                        <a:effectLst/>
                        <a:latin typeface="Phetsarath OT" panose="02000500000000020004" pitchFamily="2" charset="0"/>
                        <a:ea typeface="Saysettha OT" panose="020B0504020207020204" pitchFamily="34" charset="-34"/>
                        <a:cs typeface="Phetsarath OT" panose="02000500000000020004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lo-LA" sz="1600">
                          <a:effectLst/>
                          <a:latin typeface="Phetsarath OT" panose="02000500000000020004" pitchFamily="2" charset="0"/>
                          <a:cs typeface="Phetsarath OT" panose="02000500000000020004" pitchFamily="2" charset="0"/>
                        </a:rPr>
                        <a:t>ຄ່າສະເລ່ຍ</a:t>
                      </a:r>
                      <a:endParaRPr lang="en-US" sz="1600">
                        <a:effectLst/>
                        <a:latin typeface="Phetsarath OT" panose="02000500000000020004" pitchFamily="2" charset="0"/>
                        <a:ea typeface="Saysettha OT" panose="020B0504020207020204" pitchFamily="34" charset="-34"/>
                        <a:cs typeface="Phetsarath OT" panose="02000500000000020004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lo-LA" sz="1600">
                          <a:effectLst/>
                          <a:latin typeface="Phetsarath OT" panose="02000500000000020004" pitchFamily="2" charset="0"/>
                          <a:cs typeface="Phetsarath OT" panose="02000500000000020004" pitchFamily="2" charset="0"/>
                        </a:rPr>
                        <a:t>ເປີເຊັນ</a:t>
                      </a:r>
                      <a:endParaRPr lang="en-US" sz="1600">
                        <a:effectLst/>
                        <a:latin typeface="Phetsarath OT" panose="02000500000000020004" pitchFamily="2" charset="0"/>
                        <a:ea typeface="Saysettha OT" panose="020B0504020207020204" pitchFamily="34" charset="-34"/>
                        <a:cs typeface="Phetsarath OT" panose="02000500000000020004" pitchFamily="2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523222549"/>
                  </a:ext>
                </a:extLst>
              </a:tr>
              <a:tr h="64108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lo-LA" sz="1600">
                          <a:effectLst/>
                          <a:latin typeface="Phetsarath OT" panose="02000500000000020004" pitchFamily="2" charset="0"/>
                          <a:cs typeface="Phetsarath OT" panose="02000500000000020004" pitchFamily="2" charset="0"/>
                        </a:rPr>
                        <a:t>ໂຮງເຮືອນແບບໃຊ້ຄົນຫົດນໍ້າ</a:t>
                      </a:r>
                      <a:endParaRPr lang="en-US" sz="1600">
                        <a:effectLst/>
                        <a:latin typeface="Phetsarath OT" panose="02000500000000020004" pitchFamily="2" charset="0"/>
                        <a:ea typeface="Saysettha OT" panose="020B0504020207020204" pitchFamily="34" charset="-34"/>
                        <a:cs typeface="Phetsarath OT" panose="02000500000000020004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Phetsarath OT" panose="02000500000000020004" pitchFamily="2" charset="0"/>
                          <a:ea typeface="Saysettha OT" panose="020B0504020207020204" pitchFamily="34" charset="-34"/>
                          <a:cs typeface="Phetsarath OT" panose="02000500000000020004" pitchFamily="2" charset="0"/>
                        </a:rPr>
                        <a:t>D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effectLst/>
                          <a:latin typeface="Phetsarath OT" panose="02000500000000020004" pitchFamily="2" charset="0"/>
                          <a:ea typeface="Saysettha OT" panose="020B0504020207020204" pitchFamily="34" charset="-34"/>
                          <a:cs typeface="Phetsarath OT" panose="02000500000000020004" pitchFamily="2" charset="0"/>
                        </a:rPr>
                        <a:t>D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Phetsarath OT" panose="02000500000000020004" pitchFamily="2" charset="0"/>
                          <a:ea typeface="Saysettha OT" panose="020B0504020207020204" pitchFamily="34" charset="-34"/>
                          <a:cs typeface="Phetsarath OT" panose="02000500000000020004" pitchFamily="2" charset="0"/>
                        </a:rPr>
                        <a:t>D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Phetsarath OT" panose="02000500000000020004" pitchFamily="2" charset="0"/>
                          <a:ea typeface="Saysettha OT" panose="020B0504020207020204" pitchFamily="34" charset="-34"/>
                          <a:cs typeface="Phetsarath OT" panose="02000500000000020004" pitchFamily="2" charset="0"/>
                        </a:rPr>
                        <a:t>D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Phetsarath OT" panose="02000500000000020004" pitchFamily="2" charset="0"/>
                          <a:ea typeface="Saysettha OT" panose="020B0504020207020204" pitchFamily="34" charset="-34"/>
                          <a:cs typeface="Phetsarath OT" panose="02000500000000020004" pitchFamily="2" charset="0"/>
                        </a:rPr>
                        <a:t>D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Phetsarath OT" panose="02000500000000020004" pitchFamily="2" charset="0"/>
                          <a:ea typeface="Saysettha OT" panose="020B0504020207020204" pitchFamily="34" charset="-34"/>
                          <a:cs typeface="Phetsarath OT" panose="02000500000000020004" pitchFamily="2" charset="0"/>
                        </a:rPr>
                        <a:t>D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Phetsarath OT" panose="02000500000000020004" pitchFamily="2" charset="0"/>
                          <a:ea typeface="Saysettha OT" panose="020B0504020207020204" pitchFamily="34" charset="-34"/>
                          <a:cs typeface="Phetsarath OT" panose="02000500000000020004" pitchFamily="2" charset="0"/>
                        </a:rPr>
                        <a:t>D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Phetsarath OT" panose="02000500000000020004" pitchFamily="2" charset="0"/>
                          <a:ea typeface="Saysettha OT" panose="020B0504020207020204" pitchFamily="34" charset="-34"/>
                          <a:cs typeface="Phetsarath OT" panose="02000500000000020004" pitchFamily="2" charset="0"/>
                        </a:rPr>
                        <a:t>D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Phetsarath OT" panose="02000500000000020004" pitchFamily="2" charset="0"/>
                          <a:ea typeface="Saysettha OT" panose="020B0504020207020204" pitchFamily="34" charset="-34"/>
                          <a:cs typeface="Phetsarath OT" panose="02000500000000020004" pitchFamily="2" charset="0"/>
                        </a:rPr>
                        <a:t>D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Phetsarath OT" panose="02000500000000020004" pitchFamily="2" charset="0"/>
                          <a:ea typeface="Saysettha OT" panose="020B0504020207020204" pitchFamily="34" charset="-34"/>
                          <a:cs typeface="Phetsarath OT" panose="02000500000000020004" pitchFamily="2" charset="0"/>
                        </a:rPr>
                        <a:t>D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Phetsarath OT" panose="02000500000000020004" pitchFamily="2" charset="0"/>
                          <a:cs typeface="Phetsarath OT" panose="02000500000000020004" pitchFamily="2" charset="0"/>
                        </a:rPr>
                        <a:t>0</a:t>
                      </a:r>
                      <a:endParaRPr lang="en-US" sz="1600">
                        <a:effectLst/>
                        <a:latin typeface="Phetsarath OT" panose="02000500000000020004" pitchFamily="2" charset="0"/>
                        <a:ea typeface="Saysettha OT" panose="020B0504020207020204" pitchFamily="34" charset="-34"/>
                        <a:cs typeface="Phetsarath OT" panose="02000500000000020004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Phetsarath OT" panose="02000500000000020004" pitchFamily="2" charset="0"/>
                          <a:cs typeface="Phetsarath OT" panose="02000500000000020004" pitchFamily="2" charset="0"/>
                        </a:rPr>
                        <a:t>0</a:t>
                      </a:r>
                      <a:endParaRPr lang="en-US" sz="1600">
                        <a:effectLst/>
                        <a:latin typeface="Phetsarath OT" panose="02000500000000020004" pitchFamily="2" charset="0"/>
                        <a:ea typeface="Saysettha OT" panose="020B0504020207020204" pitchFamily="34" charset="-34"/>
                        <a:cs typeface="Phetsarath OT" panose="02000500000000020004" pitchFamily="2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937568759"/>
                  </a:ext>
                </a:extLst>
              </a:tr>
              <a:tr h="64108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lo-LA" sz="1600">
                          <a:effectLst/>
                          <a:latin typeface="Phetsarath OT" panose="02000500000000020004" pitchFamily="2" charset="0"/>
                          <a:cs typeface="Phetsarath OT" panose="02000500000000020004" pitchFamily="2" charset="0"/>
                        </a:rPr>
                        <a:t>ໂຮງເຮືອນແບບຕັ້ງເວລາຫົດນໍ້າ</a:t>
                      </a:r>
                      <a:endParaRPr lang="en-US" sz="1600">
                        <a:effectLst/>
                        <a:latin typeface="Phetsarath OT" panose="02000500000000020004" pitchFamily="2" charset="0"/>
                        <a:ea typeface="Saysettha OT" panose="020B0504020207020204" pitchFamily="34" charset="-34"/>
                        <a:cs typeface="Phetsarath OT" panose="02000500000000020004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Phetsarath OT" panose="02000500000000020004" pitchFamily="2" charset="0"/>
                          <a:cs typeface="Phetsarath OT" panose="02000500000000020004" pitchFamily="2" charset="0"/>
                        </a:rPr>
                        <a:t>400</a:t>
                      </a:r>
                      <a:endParaRPr lang="en-US" sz="1600">
                        <a:effectLst/>
                        <a:latin typeface="Phetsarath OT" panose="02000500000000020004" pitchFamily="2" charset="0"/>
                        <a:ea typeface="Saysettha OT" panose="020B0504020207020204" pitchFamily="34" charset="-34"/>
                        <a:cs typeface="Phetsarath OT" panose="02000500000000020004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Phetsarath OT" panose="02000500000000020004" pitchFamily="2" charset="0"/>
                          <a:cs typeface="Phetsarath OT" panose="02000500000000020004" pitchFamily="2" charset="0"/>
                        </a:rPr>
                        <a:t>D</a:t>
                      </a:r>
                      <a:endParaRPr lang="en-US" sz="1600">
                        <a:effectLst/>
                        <a:latin typeface="Phetsarath OT" panose="02000500000000020004" pitchFamily="2" charset="0"/>
                        <a:ea typeface="Saysettha OT" panose="020B0504020207020204" pitchFamily="34" charset="-34"/>
                        <a:cs typeface="Phetsarath OT" panose="02000500000000020004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Phetsarath OT" panose="02000500000000020004" pitchFamily="2" charset="0"/>
                          <a:cs typeface="Phetsarath OT" panose="02000500000000020004" pitchFamily="2" charset="0"/>
                        </a:rPr>
                        <a:t>D</a:t>
                      </a:r>
                      <a:endParaRPr lang="en-US" sz="1600">
                        <a:effectLst/>
                        <a:latin typeface="Phetsarath OT" panose="02000500000000020004" pitchFamily="2" charset="0"/>
                        <a:ea typeface="Saysettha OT" panose="020B0504020207020204" pitchFamily="34" charset="-34"/>
                        <a:cs typeface="Phetsarath OT" panose="02000500000000020004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Phetsarath OT" panose="02000500000000020004" pitchFamily="2" charset="0"/>
                          <a:cs typeface="Phetsarath OT" panose="02000500000000020004" pitchFamily="2" charset="0"/>
                        </a:rPr>
                        <a:t>D</a:t>
                      </a:r>
                      <a:endParaRPr lang="en-US" sz="1600">
                        <a:effectLst/>
                        <a:latin typeface="Phetsarath OT" panose="02000500000000020004" pitchFamily="2" charset="0"/>
                        <a:ea typeface="Saysettha OT" panose="020B0504020207020204" pitchFamily="34" charset="-34"/>
                        <a:cs typeface="Phetsarath OT" panose="02000500000000020004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Phetsarath OT" panose="02000500000000020004" pitchFamily="2" charset="0"/>
                          <a:cs typeface="Phetsarath OT" panose="02000500000000020004" pitchFamily="2" charset="0"/>
                        </a:rPr>
                        <a:t>500</a:t>
                      </a:r>
                      <a:endParaRPr lang="en-US" sz="1600">
                        <a:effectLst/>
                        <a:latin typeface="Phetsarath OT" panose="02000500000000020004" pitchFamily="2" charset="0"/>
                        <a:ea typeface="Saysettha OT" panose="020B0504020207020204" pitchFamily="34" charset="-34"/>
                        <a:cs typeface="Phetsarath OT" panose="02000500000000020004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Phetsarath OT" panose="02000500000000020004" pitchFamily="2" charset="0"/>
                          <a:cs typeface="Phetsarath OT" panose="02000500000000020004" pitchFamily="2" charset="0"/>
                        </a:rPr>
                        <a:t>D</a:t>
                      </a:r>
                      <a:endParaRPr lang="en-US" sz="1600">
                        <a:effectLst/>
                        <a:latin typeface="Phetsarath OT" panose="02000500000000020004" pitchFamily="2" charset="0"/>
                        <a:ea typeface="Saysettha OT" panose="020B0504020207020204" pitchFamily="34" charset="-34"/>
                        <a:cs typeface="Phetsarath OT" panose="02000500000000020004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Phetsarath OT" panose="02000500000000020004" pitchFamily="2" charset="0"/>
                          <a:cs typeface="Phetsarath OT" panose="02000500000000020004" pitchFamily="2" charset="0"/>
                        </a:rPr>
                        <a:t>800</a:t>
                      </a:r>
                      <a:endParaRPr lang="en-US" sz="1600">
                        <a:effectLst/>
                        <a:latin typeface="Phetsarath OT" panose="02000500000000020004" pitchFamily="2" charset="0"/>
                        <a:ea typeface="Saysettha OT" panose="020B0504020207020204" pitchFamily="34" charset="-34"/>
                        <a:cs typeface="Phetsarath OT" panose="02000500000000020004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Phetsarath OT" panose="02000500000000020004" pitchFamily="2" charset="0"/>
                          <a:cs typeface="Phetsarath OT" panose="02000500000000020004" pitchFamily="2" charset="0"/>
                        </a:rPr>
                        <a:t>D</a:t>
                      </a:r>
                      <a:endParaRPr lang="en-US" sz="1600">
                        <a:effectLst/>
                        <a:latin typeface="Phetsarath OT" panose="02000500000000020004" pitchFamily="2" charset="0"/>
                        <a:ea typeface="Saysettha OT" panose="020B0504020207020204" pitchFamily="34" charset="-34"/>
                        <a:cs typeface="Phetsarath OT" panose="02000500000000020004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Phetsarath OT" panose="02000500000000020004" pitchFamily="2" charset="0"/>
                          <a:cs typeface="Phetsarath OT" panose="02000500000000020004" pitchFamily="2" charset="0"/>
                        </a:rPr>
                        <a:t>600</a:t>
                      </a:r>
                      <a:endParaRPr lang="en-US" sz="1600">
                        <a:effectLst/>
                        <a:latin typeface="Phetsarath OT" panose="02000500000000020004" pitchFamily="2" charset="0"/>
                        <a:ea typeface="Saysettha OT" panose="020B0504020207020204" pitchFamily="34" charset="-34"/>
                        <a:cs typeface="Phetsarath OT" panose="02000500000000020004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Phetsarath OT" panose="02000500000000020004" pitchFamily="2" charset="0"/>
                          <a:cs typeface="Phetsarath OT" panose="02000500000000020004" pitchFamily="2" charset="0"/>
                        </a:rPr>
                        <a:t>400</a:t>
                      </a:r>
                      <a:endParaRPr lang="en-US" sz="1600">
                        <a:effectLst/>
                        <a:latin typeface="Phetsarath OT" panose="02000500000000020004" pitchFamily="2" charset="0"/>
                        <a:ea typeface="Saysettha OT" panose="020B0504020207020204" pitchFamily="34" charset="-34"/>
                        <a:cs typeface="Phetsarath OT" panose="02000500000000020004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Phetsarath OT" panose="02000500000000020004" pitchFamily="2" charset="0"/>
                          <a:cs typeface="Phetsarath OT" panose="02000500000000020004" pitchFamily="2" charset="0"/>
                        </a:rPr>
                        <a:t>540</a:t>
                      </a:r>
                      <a:endParaRPr lang="en-US" sz="1600">
                        <a:effectLst/>
                        <a:latin typeface="Phetsarath OT" panose="02000500000000020004" pitchFamily="2" charset="0"/>
                        <a:ea typeface="Saysettha OT" panose="020B0504020207020204" pitchFamily="34" charset="-34"/>
                        <a:cs typeface="Phetsarath OT" panose="02000500000000020004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Phetsarath OT" panose="02000500000000020004" pitchFamily="2" charset="0"/>
                          <a:cs typeface="Phetsarath OT" panose="02000500000000020004" pitchFamily="2" charset="0"/>
                        </a:rPr>
                        <a:t>87.9</a:t>
                      </a:r>
                      <a:endParaRPr lang="en-US" sz="1600">
                        <a:effectLst/>
                        <a:latin typeface="Phetsarath OT" panose="02000500000000020004" pitchFamily="2" charset="0"/>
                        <a:ea typeface="Saysettha OT" panose="020B0504020207020204" pitchFamily="34" charset="-34"/>
                        <a:cs typeface="Phetsarath OT" panose="02000500000000020004" pitchFamily="2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720478713"/>
                  </a:ext>
                </a:extLst>
              </a:tr>
              <a:tr h="91791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lo-LA" sz="1600">
                          <a:effectLst/>
                          <a:latin typeface="Phetsarath OT" panose="02000500000000020004" pitchFamily="2" charset="0"/>
                          <a:cs typeface="Phetsarath OT" panose="02000500000000020004" pitchFamily="2" charset="0"/>
                        </a:rPr>
                        <a:t>ໂຮງເຮືອນແບບເຊັນເຊີຫົດນໍ້າ</a:t>
                      </a:r>
                      <a:endParaRPr lang="en-US" sz="1600">
                        <a:effectLst/>
                        <a:latin typeface="Phetsarath OT" panose="02000500000000020004" pitchFamily="2" charset="0"/>
                        <a:ea typeface="Saysettha OT" panose="020B0504020207020204" pitchFamily="34" charset="-34"/>
                        <a:cs typeface="Phetsarath OT" panose="02000500000000020004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Phetsarath OT" panose="02000500000000020004" pitchFamily="2" charset="0"/>
                          <a:cs typeface="Phetsarath OT" panose="02000500000000020004" pitchFamily="2" charset="0"/>
                        </a:rPr>
                        <a:t>D</a:t>
                      </a:r>
                      <a:endParaRPr lang="en-US" sz="1600">
                        <a:effectLst/>
                        <a:latin typeface="Phetsarath OT" panose="02000500000000020004" pitchFamily="2" charset="0"/>
                        <a:ea typeface="Saysettha OT" panose="020B0504020207020204" pitchFamily="34" charset="-34"/>
                        <a:cs typeface="Phetsarath OT" panose="02000500000000020004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Phetsarath OT" panose="02000500000000020004" pitchFamily="2" charset="0"/>
                          <a:cs typeface="Phetsarath OT" panose="02000500000000020004" pitchFamily="2" charset="0"/>
                        </a:rPr>
                        <a:t>N</a:t>
                      </a:r>
                      <a:endParaRPr lang="en-US" sz="1600">
                        <a:effectLst/>
                        <a:latin typeface="Phetsarath OT" panose="02000500000000020004" pitchFamily="2" charset="0"/>
                        <a:ea typeface="Saysettha OT" panose="020B0504020207020204" pitchFamily="34" charset="-34"/>
                        <a:cs typeface="Phetsarath OT" panose="02000500000000020004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Phetsarath OT" panose="02000500000000020004" pitchFamily="2" charset="0"/>
                          <a:cs typeface="Phetsarath OT" panose="02000500000000020004" pitchFamily="2" charset="0"/>
                        </a:rPr>
                        <a:t>N</a:t>
                      </a:r>
                      <a:endParaRPr lang="en-US" sz="1600">
                        <a:effectLst/>
                        <a:latin typeface="Phetsarath OT" panose="02000500000000020004" pitchFamily="2" charset="0"/>
                        <a:ea typeface="Saysettha OT" panose="020B0504020207020204" pitchFamily="34" charset="-34"/>
                        <a:cs typeface="Phetsarath OT" panose="02000500000000020004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Phetsarath OT" panose="02000500000000020004" pitchFamily="2" charset="0"/>
                          <a:cs typeface="Phetsarath OT" panose="02000500000000020004" pitchFamily="2" charset="0"/>
                        </a:rPr>
                        <a:t>600</a:t>
                      </a:r>
                      <a:endParaRPr lang="en-US" sz="1600">
                        <a:effectLst/>
                        <a:latin typeface="Phetsarath OT" panose="02000500000000020004" pitchFamily="2" charset="0"/>
                        <a:ea typeface="Saysettha OT" panose="020B0504020207020204" pitchFamily="34" charset="-34"/>
                        <a:cs typeface="Phetsarath OT" panose="02000500000000020004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Phetsarath OT" panose="02000500000000020004" pitchFamily="2" charset="0"/>
                          <a:cs typeface="Phetsarath OT" panose="02000500000000020004" pitchFamily="2" charset="0"/>
                        </a:rPr>
                        <a:t>N</a:t>
                      </a:r>
                      <a:endParaRPr lang="en-US" sz="1600">
                        <a:effectLst/>
                        <a:latin typeface="Phetsarath OT" panose="02000500000000020004" pitchFamily="2" charset="0"/>
                        <a:ea typeface="Saysettha OT" panose="020B0504020207020204" pitchFamily="34" charset="-34"/>
                        <a:cs typeface="Phetsarath OT" panose="02000500000000020004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Phetsarath OT" panose="02000500000000020004" pitchFamily="2" charset="0"/>
                          <a:cs typeface="Phetsarath OT" panose="02000500000000020004" pitchFamily="2" charset="0"/>
                        </a:rPr>
                        <a:t>550</a:t>
                      </a:r>
                      <a:endParaRPr lang="en-US" sz="1600">
                        <a:effectLst/>
                        <a:latin typeface="Phetsarath OT" panose="02000500000000020004" pitchFamily="2" charset="0"/>
                        <a:ea typeface="Saysettha OT" panose="020B0504020207020204" pitchFamily="34" charset="-34"/>
                        <a:cs typeface="Phetsarath OT" panose="02000500000000020004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Phetsarath OT" panose="02000500000000020004" pitchFamily="2" charset="0"/>
                          <a:cs typeface="Phetsarath OT" panose="02000500000000020004" pitchFamily="2" charset="0"/>
                        </a:rPr>
                        <a:t>800</a:t>
                      </a:r>
                      <a:endParaRPr lang="en-US" sz="1600">
                        <a:effectLst/>
                        <a:latin typeface="Phetsarath OT" panose="02000500000000020004" pitchFamily="2" charset="0"/>
                        <a:ea typeface="Saysettha OT" panose="020B0504020207020204" pitchFamily="34" charset="-34"/>
                        <a:cs typeface="Phetsarath OT" panose="02000500000000020004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Phetsarath OT" panose="02000500000000020004" pitchFamily="2" charset="0"/>
                          <a:cs typeface="Phetsarath OT" panose="02000500000000020004" pitchFamily="2" charset="0"/>
                        </a:rPr>
                        <a:t>400</a:t>
                      </a:r>
                      <a:endParaRPr lang="en-US" sz="1600">
                        <a:effectLst/>
                        <a:latin typeface="Phetsarath OT" panose="02000500000000020004" pitchFamily="2" charset="0"/>
                        <a:ea typeface="Saysettha OT" panose="020B0504020207020204" pitchFamily="34" charset="-34"/>
                        <a:cs typeface="Phetsarath OT" panose="02000500000000020004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Phetsarath OT" panose="02000500000000020004" pitchFamily="2" charset="0"/>
                          <a:cs typeface="Phetsarath OT" panose="02000500000000020004" pitchFamily="2" charset="0"/>
                        </a:rPr>
                        <a:t>D</a:t>
                      </a:r>
                      <a:endParaRPr lang="en-US" sz="1600">
                        <a:effectLst/>
                        <a:latin typeface="Phetsarath OT" panose="02000500000000020004" pitchFamily="2" charset="0"/>
                        <a:ea typeface="Saysettha OT" panose="020B0504020207020204" pitchFamily="34" charset="-34"/>
                        <a:cs typeface="Phetsarath OT" panose="02000500000000020004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Phetsarath OT" panose="02000500000000020004" pitchFamily="2" charset="0"/>
                          <a:cs typeface="Phetsarath OT" panose="02000500000000020004" pitchFamily="2" charset="0"/>
                        </a:rPr>
                        <a:t>720</a:t>
                      </a:r>
                      <a:endParaRPr lang="en-US" sz="1600">
                        <a:effectLst/>
                        <a:latin typeface="Phetsarath OT" panose="02000500000000020004" pitchFamily="2" charset="0"/>
                        <a:ea typeface="Saysettha OT" panose="020B0504020207020204" pitchFamily="34" charset="-34"/>
                        <a:cs typeface="Phetsarath OT" panose="02000500000000020004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Phetsarath OT" panose="02000500000000020004" pitchFamily="2" charset="0"/>
                          <a:cs typeface="Phetsarath OT" panose="02000500000000020004" pitchFamily="2" charset="0"/>
                        </a:rPr>
                        <a:t>614</a:t>
                      </a:r>
                      <a:endParaRPr lang="en-US" sz="1600">
                        <a:effectLst/>
                        <a:latin typeface="Phetsarath OT" panose="02000500000000020004" pitchFamily="2" charset="0"/>
                        <a:ea typeface="Saysettha OT" panose="020B0504020207020204" pitchFamily="34" charset="-34"/>
                        <a:cs typeface="Phetsarath OT" panose="02000500000000020004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Phetsarath OT" panose="02000500000000020004" pitchFamily="2" charset="0"/>
                          <a:cs typeface="Phetsarath OT" panose="02000500000000020004" pitchFamily="2" charset="0"/>
                        </a:rPr>
                        <a:t>100</a:t>
                      </a:r>
                      <a:endParaRPr lang="en-US" sz="1600" dirty="0">
                        <a:effectLst/>
                        <a:latin typeface="Phetsarath OT" panose="02000500000000020004" pitchFamily="2" charset="0"/>
                        <a:ea typeface="Saysettha OT" panose="020B0504020207020204" pitchFamily="34" charset="-34"/>
                        <a:cs typeface="Phetsarath OT" panose="02000500000000020004" pitchFamily="2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9659793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7236909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12873-36C0-4A88-BDD3-23B2636CEA6E}" type="slidenum">
              <a:rPr lang="en-US" smtClean="0"/>
              <a:t>54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ED3B357-29F8-1742-83D4-DFFCF6929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7329" y="286605"/>
            <a:ext cx="10278351" cy="1450757"/>
          </a:xfrm>
        </p:spPr>
        <p:txBody>
          <a:bodyPr/>
          <a:lstStyle/>
          <a:p>
            <a:r>
              <a:rPr lang="en-US" sz="3200" b="1" dirty="0">
                <a:latin typeface="Phetsarath OT" panose="02000500000000020004" pitchFamily="2" charset="0"/>
                <a:cs typeface="Phetsarath OT" panose="02000500000000020004" pitchFamily="2" charset="0"/>
              </a:rPr>
              <a:t>5 </a:t>
            </a:r>
            <a:r>
              <a:rPr lang="en-US" sz="3200" b="1" dirty="0" err="1">
                <a:latin typeface="Phetsarath OT" panose="02000500000000020004" pitchFamily="2" charset="0"/>
                <a:cs typeface="Phetsarath OT" panose="02000500000000020004" pitchFamily="2" charset="0"/>
              </a:rPr>
              <a:t>ສະຫຼູບຜົນການຄົ້ນຄວ້າ</a:t>
            </a:r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1AD48C2-6039-0245-80C4-DC569B6240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7241585"/>
              </p:ext>
            </p:extLst>
          </p:nvPr>
        </p:nvGraphicFramePr>
        <p:xfrm>
          <a:off x="1075039" y="2070254"/>
          <a:ext cx="9798907" cy="3243151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3645242">
                  <a:extLst>
                    <a:ext uri="{9D8B030D-6E8A-4147-A177-3AD203B41FA5}">
                      <a16:colId xmlns:a16="http://schemas.microsoft.com/office/drawing/2014/main" val="2074420013"/>
                    </a:ext>
                  </a:extLst>
                </a:gridCol>
                <a:gridCol w="2483540">
                  <a:extLst>
                    <a:ext uri="{9D8B030D-6E8A-4147-A177-3AD203B41FA5}">
                      <a16:colId xmlns:a16="http://schemas.microsoft.com/office/drawing/2014/main" val="2492913378"/>
                    </a:ext>
                  </a:extLst>
                </a:gridCol>
                <a:gridCol w="1506111">
                  <a:extLst>
                    <a:ext uri="{9D8B030D-6E8A-4147-A177-3AD203B41FA5}">
                      <a16:colId xmlns:a16="http://schemas.microsoft.com/office/drawing/2014/main" val="718063842"/>
                    </a:ext>
                  </a:extLst>
                </a:gridCol>
                <a:gridCol w="2164014">
                  <a:extLst>
                    <a:ext uri="{9D8B030D-6E8A-4147-A177-3AD203B41FA5}">
                      <a16:colId xmlns:a16="http://schemas.microsoft.com/office/drawing/2014/main" val="2174152218"/>
                    </a:ext>
                  </a:extLst>
                </a:gridCol>
              </a:tblGrid>
              <a:tr h="128907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Phetsarath OT" panose="02000500000000020004" pitchFamily="2" charset="0"/>
                          <a:cs typeface="Phetsarath OT" panose="02000500000000020004" pitchFamily="2" charset="0"/>
                        </a:rPr>
                        <a:t>ແບບ</a:t>
                      </a:r>
                      <a:endParaRPr lang="en-US" sz="2400">
                        <a:effectLst/>
                        <a:latin typeface="Phetsarath OT" panose="02000500000000020004" pitchFamily="2" charset="0"/>
                        <a:ea typeface="Saysettha OT" panose="020B0504020207020204" pitchFamily="34" charset="-34"/>
                        <a:cs typeface="Phetsarath OT" panose="02000500000000020004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lo-LA" sz="1800" dirty="0">
                          <a:effectLst/>
                          <a:latin typeface="Phetsarath OT" panose="02000500000000020004" pitchFamily="2" charset="0"/>
                          <a:cs typeface="Phetsarath OT" panose="02000500000000020004" pitchFamily="2" charset="0"/>
                        </a:rPr>
                        <a:t>ອັດຕາການຈະເລີນເຕີບໃຫຍ່</a:t>
                      </a:r>
                      <a:endParaRPr lang="en-US" sz="2400" dirty="0">
                        <a:effectLst/>
                        <a:latin typeface="Phetsarath OT" panose="02000500000000020004" pitchFamily="2" charset="0"/>
                        <a:ea typeface="Saysettha OT" panose="020B0504020207020204" pitchFamily="34" charset="-34"/>
                        <a:cs typeface="Phetsarath OT" panose="02000500000000020004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lo-LA" sz="1800" dirty="0">
                          <a:effectLst/>
                          <a:latin typeface="Phetsarath OT" panose="02000500000000020004" pitchFamily="2" charset="0"/>
                          <a:cs typeface="Phetsarath OT" panose="02000500000000020004" pitchFamily="2" charset="0"/>
                        </a:rPr>
                        <a:t>ອັດຕາການຜະລິດ</a:t>
                      </a:r>
                      <a:endParaRPr lang="en-US" sz="2400" dirty="0">
                        <a:effectLst/>
                        <a:latin typeface="Phetsarath OT" panose="02000500000000020004" pitchFamily="2" charset="0"/>
                        <a:ea typeface="Saysettha OT" panose="020B0504020207020204" pitchFamily="34" charset="-34"/>
                        <a:cs typeface="Phetsarath OT" panose="02000500000000020004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lo-LA" sz="1800">
                          <a:effectLst/>
                          <a:latin typeface="Phetsarath OT" panose="02000500000000020004" pitchFamily="2" charset="0"/>
                          <a:cs typeface="Phetsarath OT" panose="02000500000000020004" pitchFamily="2" charset="0"/>
                        </a:rPr>
                        <a:t>ອັດຕາການປະຢັດນໍ້າ</a:t>
                      </a:r>
                      <a:endParaRPr lang="en-US" sz="2400">
                        <a:effectLst/>
                        <a:latin typeface="Phetsarath OT" panose="02000500000000020004" pitchFamily="2" charset="0"/>
                        <a:ea typeface="Saysettha OT" panose="020B0504020207020204" pitchFamily="34" charset="-34"/>
                        <a:cs typeface="Phetsarath OT" panose="02000500000000020004" pitchFamily="2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01172693"/>
                  </a:ext>
                </a:extLst>
              </a:tr>
              <a:tr h="63942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lo-LA" sz="2000">
                          <a:effectLst/>
                          <a:latin typeface="Phetsarath OT" panose="02000500000000020004" pitchFamily="2" charset="0"/>
                          <a:cs typeface="Phetsarath OT" panose="02000500000000020004" pitchFamily="2" charset="0"/>
                        </a:rPr>
                        <a:t>ໂຮງເຮືອນແບບໃຊ້ຄົນຫົດນໍ້າ</a:t>
                      </a:r>
                      <a:endParaRPr lang="en-US" sz="2400">
                        <a:effectLst/>
                        <a:latin typeface="Phetsarath OT" panose="02000500000000020004" pitchFamily="2" charset="0"/>
                        <a:ea typeface="Saysettha OT" panose="020B0504020207020204" pitchFamily="34" charset="-34"/>
                        <a:cs typeface="Phetsarath OT" panose="02000500000000020004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Phetsarath OT" panose="02000500000000020004" pitchFamily="2" charset="0"/>
                          <a:cs typeface="Phetsarath OT" panose="02000500000000020004" pitchFamily="2" charset="0"/>
                        </a:rPr>
                        <a:t>53%</a:t>
                      </a:r>
                      <a:endParaRPr lang="en-US" sz="2400">
                        <a:effectLst/>
                        <a:latin typeface="Phetsarath OT" panose="02000500000000020004" pitchFamily="2" charset="0"/>
                        <a:ea typeface="Saysettha OT" panose="020B0504020207020204" pitchFamily="34" charset="-34"/>
                        <a:cs typeface="Phetsarath OT" panose="02000500000000020004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Phetsarath OT" panose="02000500000000020004" pitchFamily="2" charset="0"/>
                          <a:cs typeface="Phetsarath OT" panose="02000500000000020004" pitchFamily="2" charset="0"/>
                        </a:rPr>
                        <a:t>0%</a:t>
                      </a:r>
                      <a:endParaRPr lang="en-US" sz="2400" dirty="0">
                        <a:effectLst/>
                        <a:latin typeface="Phetsarath OT" panose="02000500000000020004" pitchFamily="2" charset="0"/>
                        <a:ea typeface="Saysettha OT" panose="020B0504020207020204" pitchFamily="34" charset="-34"/>
                        <a:cs typeface="Phetsarath OT" panose="02000500000000020004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Phetsarath OT" panose="02000500000000020004" pitchFamily="2" charset="0"/>
                          <a:cs typeface="Phetsarath OT" panose="02000500000000020004" pitchFamily="2" charset="0"/>
                        </a:rPr>
                        <a:t>0%</a:t>
                      </a:r>
                      <a:endParaRPr lang="en-US" sz="2400">
                        <a:effectLst/>
                        <a:latin typeface="Phetsarath OT" panose="02000500000000020004" pitchFamily="2" charset="0"/>
                        <a:ea typeface="Saysettha OT" panose="020B0504020207020204" pitchFamily="34" charset="-34"/>
                        <a:cs typeface="Phetsarath OT" panose="02000500000000020004" pitchFamily="2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138336009"/>
                  </a:ext>
                </a:extLst>
              </a:tr>
              <a:tr h="67523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lo-LA" sz="2000" dirty="0">
                          <a:effectLst/>
                          <a:latin typeface="Phetsarath OT" panose="02000500000000020004" pitchFamily="2" charset="0"/>
                          <a:cs typeface="Phetsarath OT" panose="02000500000000020004" pitchFamily="2" charset="0"/>
                        </a:rPr>
                        <a:t>ໂຮງເຮືອນແບບຕັ້ງເວລາຫົດນໍ້າ</a:t>
                      </a:r>
                      <a:endParaRPr lang="en-US" sz="2400" dirty="0">
                        <a:effectLst/>
                        <a:latin typeface="Phetsarath OT" panose="02000500000000020004" pitchFamily="2" charset="0"/>
                        <a:ea typeface="Saysettha OT" panose="020B0504020207020204" pitchFamily="34" charset="-34"/>
                        <a:cs typeface="Phetsarath OT" panose="02000500000000020004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Phetsarath OT" panose="02000500000000020004" pitchFamily="2" charset="0"/>
                          <a:cs typeface="Phetsarath OT" panose="02000500000000020004" pitchFamily="2" charset="0"/>
                        </a:rPr>
                        <a:t>76.9%</a:t>
                      </a:r>
                      <a:endParaRPr lang="en-US" sz="2400">
                        <a:effectLst/>
                        <a:latin typeface="Phetsarath OT" panose="02000500000000020004" pitchFamily="2" charset="0"/>
                        <a:ea typeface="Saysettha OT" panose="020B0504020207020204" pitchFamily="34" charset="-34"/>
                        <a:cs typeface="Phetsarath OT" panose="02000500000000020004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Phetsarath OT" panose="02000500000000020004" pitchFamily="2" charset="0"/>
                          <a:cs typeface="Phetsarath OT" panose="02000500000000020004" pitchFamily="2" charset="0"/>
                        </a:rPr>
                        <a:t>87.9%</a:t>
                      </a:r>
                      <a:endParaRPr lang="en-US" sz="2400">
                        <a:effectLst/>
                        <a:latin typeface="Phetsarath OT" panose="02000500000000020004" pitchFamily="2" charset="0"/>
                        <a:ea typeface="Saysettha OT" panose="020B0504020207020204" pitchFamily="34" charset="-34"/>
                        <a:cs typeface="Phetsarath OT" panose="02000500000000020004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Phetsarath OT" panose="02000500000000020004" pitchFamily="2" charset="0"/>
                          <a:cs typeface="Phetsarath OT" panose="02000500000000020004" pitchFamily="2" charset="0"/>
                        </a:rPr>
                        <a:t>15.4%</a:t>
                      </a:r>
                      <a:endParaRPr lang="en-US" sz="2400">
                        <a:effectLst/>
                        <a:latin typeface="Phetsarath OT" panose="02000500000000020004" pitchFamily="2" charset="0"/>
                        <a:ea typeface="Saysettha OT" panose="020B0504020207020204" pitchFamily="34" charset="-34"/>
                        <a:cs typeface="Phetsarath OT" panose="02000500000000020004" pitchFamily="2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457287463"/>
                  </a:ext>
                </a:extLst>
              </a:tr>
              <a:tr h="63942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lo-LA" sz="2000">
                          <a:effectLst/>
                          <a:latin typeface="Phetsarath OT" panose="02000500000000020004" pitchFamily="2" charset="0"/>
                          <a:cs typeface="Phetsarath OT" panose="02000500000000020004" pitchFamily="2" charset="0"/>
                        </a:rPr>
                        <a:t>ໂຮງເຮືອນແບບເຊັນເຊີຫົດນໍ້າ</a:t>
                      </a:r>
                      <a:endParaRPr lang="en-US" sz="2400">
                        <a:effectLst/>
                        <a:latin typeface="Phetsarath OT" panose="02000500000000020004" pitchFamily="2" charset="0"/>
                        <a:ea typeface="Saysettha OT" panose="020B0504020207020204" pitchFamily="34" charset="-34"/>
                        <a:cs typeface="Phetsarath OT" panose="02000500000000020004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Phetsarath OT" panose="02000500000000020004" pitchFamily="2" charset="0"/>
                          <a:cs typeface="Phetsarath OT" panose="02000500000000020004" pitchFamily="2" charset="0"/>
                        </a:rPr>
                        <a:t>100%</a:t>
                      </a:r>
                      <a:endParaRPr lang="en-US" sz="2400">
                        <a:effectLst/>
                        <a:latin typeface="Phetsarath OT" panose="02000500000000020004" pitchFamily="2" charset="0"/>
                        <a:ea typeface="Saysettha OT" panose="020B0504020207020204" pitchFamily="34" charset="-34"/>
                        <a:cs typeface="Phetsarath OT" panose="02000500000000020004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Phetsarath OT" panose="02000500000000020004" pitchFamily="2" charset="0"/>
                          <a:cs typeface="Phetsarath OT" panose="02000500000000020004" pitchFamily="2" charset="0"/>
                        </a:rPr>
                        <a:t>100%</a:t>
                      </a:r>
                      <a:endParaRPr lang="en-US" sz="2400">
                        <a:effectLst/>
                        <a:latin typeface="Phetsarath OT" panose="02000500000000020004" pitchFamily="2" charset="0"/>
                        <a:ea typeface="Saysettha OT" panose="020B0504020207020204" pitchFamily="34" charset="-34"/>
                        <a:cs typeface="Phetsarath OT" panose="02000500000000020004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Phetsarath OT" panose="02000500000000020004" pitchFamily="2" charset="0"/>
                          <a:cs typeface="Phetsarath OT" panose="02000500000000020004" pitchFamily="2" charset="0"/>
                        </a:rPr>
                        <a:t>20.9%</a:t>
                      </a:r>
                      <a:endParaRPr lang="en-US" sz="2400" dirty="0">
                        <a:effectLst/>
                        <a:latin typeface="Phetsarath OT" panose="02000500000000020004" pitchFamily="2" charset="0"/>
                        <a:ea typeface="Saysettha OT" panose="020B0504020207020204" pitchFamily="34" charset="-34"/>
                        <a:cs typeface="Phetsarath OT" panose="02000500000000020004" pitchFamily="2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995657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531412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1540A0-A917-D743-97A5-2D7F71BC9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>
                <a:latin typeface="Phetsarath OT" panose="02000500000000020004" pitchFamily="2" charset="0"/>
                <a:cs typeface="Phetsarath OT" panose="02000500000000020004" pitchFamily="2" charset="0"/>
              </a:rPr>
              <a:t>5 </a:t>
            </a:r>
            <a:r>
              <a:rPr lang="lo-LA" sz="3200" b="1" dirty="0">
                <a:latin typeface="Phetsarath OT" panose="02000500000000020004" pitchFamily="2" charset="0"/>
                <a:cs typeface="Phetsarath OT" panose="02000500000000020004" pitchFamily="2" charset="0"/>
              </a:rPr>
              <a:t>ສະຫລຸບຜົນ</a:t>
            </a:r>
            <a:endParaRPr lang="en-US" sz="3200" b="1" dirty="0">
              <a:latin typeface="Phetsarath OT" panose="02000500000000020004" pitchFamily="2" charset="0"/>
              <a:cs typeface="Phetsarath OT" panose="02000500000000020004" pitchFamily="2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C942088-0F2B-9C47-A31F-34A174DFC49D}"/>
              </a:ext>
            </a:extLst>
          </p:cNvPr>
          <p:cNvSpPr/>
          <p:nvPr/>
        </p:nvSpPr>
        <p:spPr>
          <a:xfrm>
            <a:off x="677150" y="1906191"/>
            <a:ext cx="10898660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lo-LA" sz="2400" dirty="0">
                <a:latin typeface="Phetsarath OT" pitchFamily="2" charset="0"/>
                <a:cs typeface="Phetsarath OT" pitchFamily="2" charset="0"/>
              </a:rPr>
              <a:t>ຈາກຜົນການທົດລອງທັງ 3 ແບບ ເຫັນວ່າສອດຄ່ອງກັບທິດສະດີທີ່ກ່ຽວຂ້ອງຕ່າງໆທີ່ໄດ້ທົບທວນມາ ແລະ ຜົນໄດ້ຮັບແມ່ນໄດ້ຢືນຢັນວ່າສົມມຸດຕິຖານທີ່ໄດ້ຕັ້ງໄວ້ແມ່ນຖືກຕ້ອງ ຄື: </a:t>
            </a:r>
          </a:p>
          <a:p>
            <a:endParaRPr lang="en-US" sz="2400" dirty="0">
              <a:latin typeface="Phetsarath OT" pitchFamily="2" charset="0"/>
              <a:cs typeface="Phetsarath OT" pitchFamily="2" charset="0"/>
            </a:endParaRPr>
          </a:p>
          <a:p>
            <a:pPr marL="342900" indent="-342900">
              <a:buFontTx/>
              <a:buChar char="-"/>
            </a:pPr>
            <a:r>
              <a:rPr lang="lo-LA" sz="2400" dirty="0">
                <a:latin typeface="Phetsarath OT" panose="02000500000000020004" pitchFamily="2" charset="0"/>
                <a:cs typeface="Phetsarath OT" panose="02000500000000020004" pitchFamily="2" charset="0"/>
              </a:rPr>
              <a:t>ການປູກໝາກແຕງເມລອນໃນການກະສິກໍາແບບໂຮງເຮືອນໂດຍການໃຊ້ຄົນຫົດນ້ຳ</a:t>
            </a:r>
            <a:r>
              <a:rPr lang="en-US" sz="2400" dirty="0">
                <a:latin typeface="Phetsarath OT" panose="02000500000000020004" pitchFamily="2" charset="0"/>
                <a:cs typeface="Phetsarath OT" panose="02000500000000020004" pitchFamily="2" charset="0"/>
              </a:rPr>
              <a:t>ແມ່ນຜິດຄາດຈາກສົມມຸດເນື້ອງຈາກບັນຫາທາງສະພາບແວດລ້ອມດ້ານອຸນຫະພູ່ມບໍ່ເໝາະສົມເຊຶ່ງສອດຄ່ອງກັບທິດສະດີພື່ນຖານການປູກເມລອນມີອຸ່ນຫະພຸ່ມຈະຢູ່ລະຫວ່າງ 25-30 </a:t>
            </a:r>
            <a:r>
              <a:rPr lang="en-US" sz="2400" dirty="0" err="1">
                <a:latin typeface="Phetsarath OT" panose="02000500000000020004" pitchFamily="2" charset="0"/>
                <a:cs typeface="Phetsarath OT" panose="02000500000000020004" pitchFamily="2" charset="0"/>
              </a:rPr>
              <a:t>ອົງສາເຊ</a:t>
            </a:r>
            <a:endParaRPr lang="en-US" sz="2400" dirty="0">
              <a:latin typeface="Phetsarath OT" panose="02000500000000020004" pitchFamily="2" charset="0"/>
              <a:cs typeface="Phetsarath OT" panose="02000500000000020004" pitchFamily="2" charset="0"/>
            </a:endParaRPr>
          </a:p>
          <a:p>
            <a:pPr marL="342900" indent="-342900">
              <a:buFontTx/>
              <a:buChar char="-"/>
            </a:pPr>
            <a:endParaRPr lang="en-US" sz="2400" dirty="0">
              <a:latin typeface="Phetsarath OT" panose="02000500000000020004" pitchFamily="2" charset="0"/>
              <a:cs typeface="Phetsarath OT" panose="02000500000000020004" pitchFamily="2" charset="0"/>
            </a:endParaRPr>
          </a:p>
          <a:p>
            <a:pPr marL="342900" indent="-342900">
              <a:buFontTx/>
              <a:buChar char="-"/>
            </a:pPr>
            <a:r>
              <a:rPr lang="lo-LA" sz="2400" dirty="0">
                <a:latin typeface="Phetsarath OT" panose="02000500000000020004" pitchFamily="2" charset="0"/>
                <a:cs typeface="Phetsarath OT" panose="02000500000000020004" pitchFamily="2" charset="0"/>
              </a:rPr>
              <a:t>ການປູກໝາກແຕງເມລອນໃນການກະສິກໍາແບບໂຮງເຮືອນໂດຍການນຳໃຊ້ການຕັ້ງເວລາຫົດນ້ຳເຂົ້າຄວບຄຸມຄວາມຊຸ່ມຊື່ນໃນດິນຈະໃຫ້ອັດຕາການຈະເລີນເຕີບ</a:t>
            </a:r>
            <a:r>
              <a:rPr lang="en-US" sz="2400" dirty="0">
                <a:latin typeface="Phetsarath OT" panose="02000500000000020004" pitchFamily="2" charset="0"/>
                <a:cs typeface="Phetsarath OT" panose="02000500000000020004" pitchFamily="2" charset="0"/>
              </a:rPr>
              <a:t>,</a:t>
            </a:r>
            <a:r>
              <a:rPr lang="lo-LA" sz="2400" dirty="0">
                <a:latin typeface="Phetsarath OT" panose="02000500000000020004" pitchFamily="2" charset="0"/>
                <a:cs typeface="Phetsarath OT" panose="02000500000000020004" pitchFamily="2" charset="0"/>
              </a:rPr>
              <a:t>ອັດຕາການຜະລິດ ແລະ ມີອັດຕາການປະຢັດນໍ້າທີ່ດີກວ່າການປູກໝາກແຕງເມລອນໃນການກະສິກໍາແບບໂຮງເຮືອນໂດຍການໃຊ້ຄົນຫົດນ້ຳ.</a:t>
            </a:r>
            <a:endParaRPr lang="en-US" sz="2400" dirty="0">
              <a:latin typeface="Phetsarath OT" panose="02000500000000020004" pitchFamily="2" charset="0"/>
              <a:cs typeface="Phetsarath OT" panose="02000500000000020004" pitchFamily="2" charset="0"/>
            </a:endParaRPr>
          </a:p>
          <a:p>
            <a:endParaRPr lang="en-US" sz="2400" dirty="0">
              <a:latin typeface="Phetsarath OT" panose="02000500000000020004" pitchFamily="2" charset="0"/>
              <a:cs typeface="Phetsarath OT" panose="02000500000000020004" pitchFamily="2" charset="0"/>
            </a:endParaRPr>
          </a:p>
          <a:p>
            <a:endParaRPr lang="en-US" sz="2400" dirty="0">
              <a:latin typeface="Phetsarath OT" pitchFamily="2" charset="0"/>
              <a:cs typeface="Phetsarath OT" pitchFamily="2" charset="0"/>
            </a:endParaRPr>
          </a:p>
          <a:p>
            <a:endParaRPr lang="en-US" sz="2400" dirty="0">
              <a:latin typeface="Phetsarath OT" pitchFamily="2" charset="0"/>
              <a:cs typeface="Phetsarath OT" pitchFamily="2" charset="0"/>
            </a:endParaRPr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299F92CA-EFE2-0E4B-B3EA-EEE20AF75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60" y="6459787"/>
            <a:ext cx="1312025" cy="365125"/>
          </a:xfrm>
        </p:spPr>
        <p:txBody>
          <a:bodyPr/>
          <a:lstStyle/>
          <a:p>
            <a:fld id="{16512873-36C0-4A88-BDD3-23B2636CEA6E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53887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C942088-0F2B-9C47-A31F-34A174DFC49D}"/>
              </a:ext>
            </a:extLst>
          </p:cNvPr>
          <p:cNvSpPr/>
          <p:nvPr/>
        </p:nvSpPr>
        <p:spPr>
          <a:xfrm>
            <a:off x="677150" y="1906191"/>
            <a:ext cx="1089866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400" dirty="0">
              <a:latin typeface="Phetsarath OT" pitchFamily="2" charset="0"/>
              <a:cs typeface="Phetsarath OT" pitchFamily="2" charset="0"/>
            </a:endParaRPr>
          </a:p>
          <a:p>
            <a:pPr marL="342900" indent="-342900">
              <a:buFontTx/>
              <a:buChar char="-"/>
            </a:pPr>
            <a:r>
              <a:rPr lang="lo-LA" sz="2400" dirty="0">
                <a:latin typeface="Phetsarath OT" panose="02000500000000020004" pitchFamily="2" charset="0"/>
                <a:cs typeface="Phetsarath OT" panose="02000500000000020004" pitchFamily="2" charset="0"/>
              </a:rPr>
              <a:t>ການປູກໝາກແຕງເມລອນໃນການກະສິກໍາແບບໂຮງເຮືອນໂດຍການນຳໃຊ້ເຊັນເຊີວັດຄວາມຊຸ່ມເຂົ້າຄວບຄຸມຄວາມຊຸ່ມໃນດິນ ຈະໃຫ້ອັດຕາການຈະເລີນເຕີບ, ອັດຕາການຜະລິດ ແລະ ມີອັດຕາການປະຢັດນໍ້າທີ່ດີກວ່າການປູກໝາກແຕງເມລອນໃນການກະສິກໍາແບບໂຮງເຮືອນໂດຍການນຳໃຊ້ການຕັ້ງເວລາຫົດນ້ຳ.</a:t>
            </a:r>
            <a:endParaRPr lang="en-US" sz="2400" dirty="0">
              <a:latin typeface="Phetsarath OT" pitchFamily="2" charset="0"/>
              <a:cs typeface="Phetsarath OT" pitchFamily="2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B8B34CD-77E7-084C-B26E-A5F3BFA3F7CD}"/>
              </a:ext>
            </a:extLst>
          </p:cNvPr>
          <p:cNvSpPr txBox="1">
            <a:spLocks/>
          </p:cNvSpPr>
          <p:nvPr/>
        </p:nvSpPr>
        <p:spPr>
          <a:xfrm>
            <a:off x="1262037" y="327794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377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latin typeface="Phetsarath OT" panose="02000500000000020004" pitchFamily="2" charset="0"/>
                <a:cs typeface="Phetsarath OT" panose="02000500000000020004" pitchFamily="2" charset="0"/>
              </a:rPr>
              <a:t>5 </a:t>
            </a:r>
            <a:r>
              <a:rPr lang="lo-LA" sz="3200" b="1" dirty="0">
                <a:latin typeface="Phetsarath OT" panose="02000500000000020004" pitchFamily="2" charset="0"/>
                <a:cs typeface="Phetsarath OT" panose="02000500000000020004" pitchFamily="2" charset="0"/>
              </a:rPr>
              <a:t>ສະຫລຸບຜົນ</a:t>
            </a:r>
            <a:endParaRPr lang="en-US" sz="3200" b="1" dirty="0">
              <a:latin typeface="Phetsarath OT" panose="02000500000000020004" pitchFamily="2" charset="0"/>
              <a:cs typeface="Phetsarath OT" panose="02000500000000020004" pitchFamily="2" charset="0"/>
            </a:endParaRPr>
          </a:p>
        </p:txBody>
      </p:sp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6CFC7581-6E50-C549-BFA3-0D0173D98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60" y="6459787"/>
            <a:ext cx="1312025" cy="365125"/>
          </a:xfrm>
        </p:spPr>
        <p:txBody>
          <a:bodyPr/>
          <a:lstStyle/>
          <a:p>
            <a:fld id="{16512873-36C0-4A88-BDD3-23B2636CEA6E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32430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2"/>
          <p:cNvSpPr txBox="1">
            <a:spLocks/>
          </p:cNvSpPr>
          <p:nvPr/>
        </p:nvSpPr>
        <p:spPr>
          <a:xfrm>
            <a:off x="1905000" y="1143000"/>
            <a:ext cx="8686800" cy="3552568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algn="ctr">
              <a:buNone/>
            </a:pPr>
            <a:r>
              <a:rPr lang="en-US" sz="7500" dirty="0" err="1">
                <a:latin typeface="Phetsarath OT" pitchFamily="2" charset="0"/>
                <a:cs typeface="Phetsarath OT" pitchFamily="2" charset="0"/>
              </a:rPr>
              <a:t>ຂອບໃຈ</a:t>
            </a:r>
            <a:endParaRPr lang="en-US" sz="7500" dirty="0">
              <a:latin typeface="Phetsarath OT" pitchFamily="2" charset="0"/>
              <a:cs typeface="Phetsarath OT" pitchFamily="2" charset="0"/>
            </a:endParaRPr>
          </a:p>
          <a:p>
            <a:pPr marL="0" lvl="1" indent="0" algn="ctr">
              <a:buNone/>
            </a:pPr>
            <a:br>
              <a:rPr lang="en-US" sz="7500" dirty="0">
                <a:latin typeface="Phetsarath OT" pitchFamily="2" charset="0"/>
                <a:cs typeface="Phetsarath OT" pitchFamily="2" charset="0"/>
              </a:rPr>
            </a:br>
            <a:r>
              <a:rPr lang="en-US" sz="7500" dirty="0" err="1">
                <a:latin typeface="Phetsarath OT" pitchFamily="2" charset="0"/>
                <a:cs typeface="Phetsarath OT" pitchFamily="2" charset="0"/>
              </a:rPr>
              <a:t>ຄໍາແນະນໍາ</a:t>
            </a:r>
            <a:r>
              <a:rPr lang="en-US" sz="7500" dirty="0">
                <a:latin typeface="Phetsarath OT" pitchFamily="2" charset="0"/>
                <a:cs typeface="Phetsarath OT" pitchFamily="2" charset="0"/>
              </a:rPr>
              <a:t> </a:t>
            </a:r>
            <a:r>
              <a:rPr lang="en-US" sz="7500" dirty="0" err="1">
                <a:latin typeface="Phetsarath OT" pitchFamily="2" charset="0"/>
                <a:cs typeface="Phetsarath OT" pitchFamily="2" charset="0"/>
              </a:rPr>
              <a:t>ແລະ</a:t>
            </a:r>
            <a:r>
              <a:rPr lang="en-US" sz="7500" dirty="0">
                <a:latin typeface="Phetsarath OT" pitchFamily="2" charset="0"/>
                <a:cs typeface="Phetsarath OT" pitchFamily="2" charset="0"/>
              </a:rPr>
              <a:t> </a:t>
            </a:r>
            <a:r>
              <a:rPr lang="en-US" sz="7500" dirty="0" err="1">
                <a:latin typeface="Phetsarath OT" pitchFamily="2" charset="0"/>
                <a:cs typeface="Phetsarath OT" pitchFamily="2" charset="0"/>
              </a:rPr>
              <a:t>ຄໍາເຫັນ</a:t>
            </a:r>
            <a:endParaRPr lang="lo-LA" sz="7500" dirty="0">
              <a:latin typeface="Phetsarath OT" pitchFamily="2" charset="0"/>
              <a:cs typeface="Phetsarath OT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12873-36C0-4A88-BDD3-23B2636CEA6E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3617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1170215" y="772887"/>
            <a:ext cx="8229600" cy="1143000"/>
          </a:xfrm>
        </p:spPr>
        <p:txBody>
          <a:bodyPr>
            <a:noAutofit/>
          </a:bodyPr>
          <a:lstStyle/>
          <a:p>
            <a:r>
              <a:rPr lang="en-US" sz="3000" b="1" dirty="0">
                <a:solidFill>
                  <a:schemeClr val="accent1"/>
                </a:solidFill>
                <a:latin typeface="Phetsarath OT" pitchFamily="2" charset="0"/>
                <a:cs typeface="Phetsarath OT" pitchFamily="2" charset="0"/>
              </a:rPr>
              <a:t>1.3 </a:t>
            </a:r>
            <a:r>
              <a:rPr lang="lo-LA" sz="3000" b="1" dirty="0">
                <a:solidFill>
                  <a:schemeClr val="accent1"/>
                </a:solidFill>
                <a:latin typeface="Phetsarath OT" pitchFamily="2" charset="0"/>
                <a:cs typeface="Phetsarath OT" pitchFamily="2" charset="0"/>
              </a:rPr>
              <a:t>ຈຸດປະສົງການຄົ້ນຄວ້າ</a:t>
            </a:r>
            <a:br>
              <a:rPr lang="en-US" sz="3000" b="1" dirty="0">
                <a:solidFill>
                  <a:schemeClr val="accent1"/>
                </a:solidFill>
                <a:latin typeface="Phetsarath OT" pitchFamily="2" charset="0"/>
                <a:cs typeface="Phetsarath OT" pitchFamily="2" charset="0"/>
              </a:rPr>
            </a:br>
            <a:endParaRPr lang="en-US" sz="2600" b="1" dirty="0">
              <a:latin typeface="Phetsarath OT" pitchFamily="2" charset="0"/>
              <a:cs typeface="Phetsarath OT" pitchFamily="2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12873-36C0-4A88-BDD3-23B2636CEA6E}" type="slidenum">
              <a:rPr lang="en-US" smtClean="0"/>
              <a:t>6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322515" y="1915886"/>
            <a:ext cx="10132885" cy="5170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ro-RO" sz="2400" dirty="0">
                <a:latin typeface="Times New Roman" pitchFamily="18" charset="0"/>
                <a:cs typeface="Phetsarath OT" pitchFamily="2" charset="0"/>
              </a:rPr>
              <a:t> -</a:t>
            </a:r>
            <a:r>
              <a:rPr lang="lo-LA" sz="2400" dirty="0">
                <a:latin typeface="Times New Roman" pitchFamily="18" charset="0"/>
                <a:cs typeface="Phetsarath OT" pitchFamily="2" charset="0"/>
              </a:rPr>
              <a:t> ເພື່ອສຶກສາເຖິງ ອັດຕາການຈະເລີນເຕີບໃຫຍ່, ອັດຕາການຜະລິດ, ອັດຕາການປະຢັດນໍ້າຂອງການປູກໝາກແຕງເມລອນໃນການກະສິກໍາແບບໂຮງເຮືອນໂດຍການໃຊ້ຄົນຫົດນ້ຳ</a:t>
            </a:r>
            <a:endParaRPr lang="en-US" sz="2400" dirty="0">
              <a:latin typeface="Times New Roman" pitchFamily="18" charset="0"/>
              <a:cs typeface="Phetsarath OT" pitchFamily="2" charset="0"/>
            </a:endParaRPr>
          </a:p>
          <a:p>
            <a:pPr>
              <a:lnSpc>
                <a:spcPct val="200000"/>
              </a:lnSpc>
            </a:pPr>
            <a:r>
              <a:rPr lang="en-US" sz="2400" dirty="0">
                <a:latin typeface="Times New Roman" pitchFamily="18" charset="0"/>
                <a:cs typeface="Phetsarath OT" pitchFamily="2" charset="0"/>
              </a:rPr>
              <a:t>-  </a:t>
            </a:r>
            <a:r>
              <a:rPr lang="lo-LA" sz="2400" dirty="0">
                <a:latin typeface="Times New Roman" pitchFamily="18" charset="0"/>
                <a:cs typeface="Phetsarath OT" pitchFamily="2" charset="0"/>
              </a:rPr>
              <a:t>ເພື່ອສຶກສາເຖິງ ອັດຕາການຈະເລີນເຕີບໃຫຍ່, ອັດຕາການຜະລິດ, ອັດຕາການປະຢັດນໍ້າຂອງການປູກໝາກແຕງເມລອນໃນການກະສິກໍາແບບໂຮງເຮືອນໂດຍການນຳໃຊ້ການຕັ້ງເວລາຫົດນ້ຳເຂົ້າຄວບຄຸມຄວາມຊຸ່ມຊື່ນໃນດິນ.</a:t>
            </a:r>
          </a:p>
          <a:p>
            <a:pPr>
              <a:lnSpc>
                <a:spcPct val="200000"/>
              </a:lnSpc>
            </a:pPr>
            <a:endParaRPr lang="lo-LA" sz="2400" dirty="0">
              <a:latin typeface="Times New Roman" pitchFamily="18" charset="0"/>
              <a:cs typeface="Phetsarath OT" pitchFamily="2" charset="0"/>
            </a:endParaRPr>
          </a:p>
          <a:p>
            <a:pPr>
              <a:lnSpc>
                <a:spcPct val="200000"/>
              </a:lnSpc>
            </a:pPr>
            <a:endParaRPr lang="lo-LA" sz="2400" dirty="0">
              <a:latin typeface="Times New Roman" pitchFamily="18" charset="0"/>
              <a:cs typeface="Phetsarath O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84842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1170215" y="772887"/>
            <a:ext cx="8229600" cy="1143000"/>
          </a:xfrm>
        </p:spPr>
        <p:txBody>
          <a:bodyPr>
            <a:noAutofit/>
          </a:bodyPr>
          <a:lstStyle/>
          <a:p>
            <a:r>
              <a:rPr lang="en-US" sz="3000" b="1" dirty="0">
                <a:solidFill>
                  <a:schemeClr val="accent1"/>
                </a:solidFill>
                <a:latin typeface="Phetsarath OT" pitchFamily="2" charset="0"/>
                <a:cs typeface="Phetsarath OT" pitchFamily="2" charset="0"/>
              </a:rPr>
              <a:t>1.3 </a:t>
            </a:r>
            <a:r>
              <a:rPr lang="lo-LA" sz="3000" b="1" dirty="0">
                <a:solidFill>
                  <a:schemeClr val="accent1"/>
                </a:solidFill>
                <a:latin typeface="Phetsarath OT" pitchFamily="2" charset="0"/>
                <a:cs typeface="Phetsarath OT" pitchFamily="2" charset="0"/>
              </a:rPr>
              <a:t>ຈຸດປະສົງການຄົ້ນຄວ້າ</a:t>
            </a:r>
            <a:br>
              <a:rPr lang="en-US" sz="3000" b="1" dirty="0">
                <a:solidFill>
                  <a:schemeClr val="accent1"/>
                </a:solidFill>
                <a:latin typeface="Phetsarath OT" pitchFamily="2" charset="0"/>
                <a:cs typeface="Phetsarath OT" pitchFamily="2" charset="0"/>
              </a:rPr>
            </a:br>
            <a:endParaRPr lang="en-US" sz="2600" b="1" dirty="0">
              <a:latin typeface="Phetsarath OT" pitchFamily="2" charset="0"/>
              <a:cs typeface="Phetsarath OT" pitchFamily="2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12873-36C0-4A88-BDD3-23B2636CEA6E}" type="slidenum">
              <a:rPr lang="en-US" smtClean="0"/>
              <a:t>7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322515" y="1915888"/>
            <a:ext cx="10132885" cy="29546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ro-RO" sz="2400" dirty="0">
                <a:latin typeface="Times New Roman" pitchFamily="18" charset="0"/>
                <a:cs typeface="Phetsarath OT" pitchFamily="2" charset="0"/>
              </a:rPr>
              <a:t> -</a:t>
            </a:r>
            <a:r>
              <a:rPr lang="lo-LA" sz="2400" dirty="0">
                <a:latin typeface="Times New Roman" pitchFamily="18" charset="0"/>
                <a:cs typeface="Phetsarath OT" pitchFamily="2" charset="0"/>
              </a:rPr>
              <a:t> ເພື່ອສຶກສາເຖິງ ອັດຕາການຈະເລີນເຕີບໃຫຍ່, ອັດຕາການຜະລິດ, ອັດຕາການປະຢັດນໍ້າຂອງການປູກໝາກແຕງເມລອນໃນການກະສິກໍາແບບໂຮງເຮືອນໂດຍການນຳໃຊ້ເຊັນເຊີວັດຄວາມຊຸ່ມເພື່ອຫົດນ້ຳແບບອັດຕະໂນມັດເຂົ້າຄວບຄຸມຄວາມຊຸ່ມຊື່ນໃນດິນ.</a:t>
            </a:r>
          </a:p>
          <a:p>
            <a:pPr>
              <a:lnSpc>
                <a:spcPct val="200000"/>
              </a:lnSpc>
            </a:pPr>
            <a:endParaRPr lang="lo-LA" sz="2400" dirty="0">
              <a:latin typeface="Times New Roman" pitchFamily="18" charset="0"/>
              <a:cs typeface="Phetsarath O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87060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1170215" y="772887"/>
            <a:ext cx="8229600" cy="1143000"/>
          </a:xfrm>
        </p:spPr>
        <p:txBody>
          <a:bodyPr>
            <a:noAutofit/>
          </a:bodyPr>
          <a:lstStyle/>
          <a:p>
            <a:r>
              <a:rPr lang="en-US" sz="3000" b="1" dirty="0">
                <a:solidFill>
                  <a:schemeClr val="accent1"/>
                </a:solidFill>
                <a:latin typeface="Phetsarath OT" pitchFamily="2" charset="0"/>
                <a:cs typeface="Phetsarath OT" pitchFamily="2" charset="0"/>
              </a:rPr>
              <a:t>1.4 </a:t>
            </a:r>
            <a:r>
              <a:rPr lang="en-US" sz="3000" b="1" dirty="0" err="1">
                <a:solidFill>
                  <a:schemeClr val="accent1"/>
                </a:solidFill>
                <a:latin typeface="Phetsarath OT" pitchFamily="2" charset="0"/>
                <a:cs typeface="Phetsarath OT" pitchFamily="2" charset="0"/>
              </a:rPr>
              <a:t>ສົມມຸດຖານ</a:t>
            </a:r>
            <a:br>
              <a:rPr lang="en-US" sz="3000" b="1" dirty="0">
                <a:solidFill>
                  <a:schemeClr val="accent1"/>
                </a:solidFill>
                <a:latin typeface="Phetsarath OT" pitchFamily="2" charset="0"/>
                <a:cs typeface="Phetsarath OT" pitchFamily="2" charset="0"/>
              </a:rPr>
            </a:br>
            <a:endParaRPr lang="en-US" sz="2600" b="1" dirty="0">
              <a:latin typeface="Phetsarath OT" pitchFamily="2" charset="0"/>
              <a:cs typeface="Phetsarath OT" pitchFamily="2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12873-36C0-4A88-BDD3-23B2636CEA6E}" type="slidenum">
              <a:rPr lang="en-US" smtClean="0"/>
              <a:t>8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338844" y="1915886"/>
            <a:ext cx="10129256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Phetsarath OT" panose="02000500000000020004" pitchFamily="2" charset="0"/>
                <a:cs typeface="Phetsarath OT" panose="02000500000000020004" pitchFamily="2" charset="0"/>
              </a:rPr>
              <a:t>- </a:t>
            </a:r>
            <a:r>
              <a:rPr lang="lo-LA" sz="2400" dirty="0">
                <a:latin typeface="Phetsarath OT" panose="02000500000000020004" pitchFamily="2" charset="0"/>
                <a:cs typeface="Phetsarath OT" panose="02000500000000020004" pitchFamily="2" charset="0"/>
              </a:rPr>
              <a:t>ຄາດວ່າຜົນຂອງການປູກໝາກແຕງເມລອນໃນການກະສິກໍາແບບໂຮງເຮືອນໂດຍການໃຊ້ຄົນຫົດນ້ຳແມ່ນຈະໃຫ້ອັດຕາການຈະເລີນເຕີບໃຫຍ່ທີ່ສົມບູນ</a:t>
            </a:r>
            <a:r>
              <a:rPr lang="en-US" sz="2400" dirty="0">
                <a:latin typeface="Phetsarath OT" panose="02000500000000020004" pitchFamily="2" charset="0"/>
                <a:cs typeface="Phetsarath OT" panose="02000500000000020004" pitchFamily="2" charset="0"/>
              </a:rPr>
              <a:t>, </a:t>
            </a:r>
            <a:r>
              <a:rPr lang="lo-LA" sz="2400" dirty="0">
                <a:latin typeface="Phetsarath OT" panose="02000500000000020004" pitchFamily="2" charset="0"/>
                <a:cs typeface="Phetsarath OT" panose="02000500000000020004" pitchFamily="2" charset="0"/>
              </a:rPr>
              <a:t>ອັດຕາການຜະລິດທີດີ ແລະ ມີອັດ ຕາການປະຢັດນໍ້າໄດ້ດີ</a:t>
            </a:r>
            <a:endParaRPr lang="en-US" sz="2400" dirty="0">
              <a:latin typeface="Phetsarath OT" panose="02000500000000020004" pitchFamily="2" charset="0"/>
              <a:cs typeface="Phetsarath OT" panose="02000500000000020004" pitchFamily="2" charset="0"/>
            </a:endParaRPr>
          </a:p>
          <a:p>
            <a:endParaRPr lang="en-US" sz="2400" dirty="0">
              <a:latin typeface="Phetsarath OT" panose="02000500000000020004" pitchFamily="2" charset="0"/>
              <a:cs typeface="Phetsarath OT" panose="02000500000000020004" pitchFamily="2" charset="0"/>
            </a:endParaRPr>
          </a:p>
          <a:p>
            <a:r>
              <a:rPr lang="en-US" sz="2400" dirty="0">
                <a:latin typeface="Phetsarath OT" panose="02000500000000020004" pitchFamily="2" charset="0"/>
                <a:cs typeface="Phetsarath OT" panose="02000500000000020004" pitchFamily="2" charset="0"/>
              </a:rPr>
              <a:t>- </a:t>
            </a:r>
            <a:r>
              <a:rPr lang="lo-LA" sz="2400" dirty="0">
                <a:latin typeface="Phetsarath OT" panose="02000500000000020004" pitchFamily="2" charset="0"/>
                <a:cs typeface="Phetsarath OT" panose="02000500000000020004" pitchFamily="2" charset="0"/>
              </a:rPr>
              <a:t>ຄາດວ່າຜົນຂອງການປູກໝາກແຕງເມລອນໃນການກະສິກໍາແບບໂຮງເຮືອນໂດຍການນຳໃຊ້ການຕັ້ງເວລາຫົດນ້ຳເຂົ້າຄວບຄຸມຄວາມຊຸ່ມຊື່ນໃນດິນຈະໃຫ້ອັດຕາການຈະເລີນເຕີບ</a:t>
            </a:r>
            <a:r>
              <a:rPr lang="en-US" sz="2400" dirty="0">
                <a:latin typeface="Phetsarath OT" panose="02000500000000020004" pitchFamily="2" charset="0"/>
                <a:cs typeface="Phetsarath OT" panose="02000500000000020004" pitchFamily="2" charset="0"/>
              </a:rPr>
              <a:t>,</a:t>
            </a:r>
            <a:r>
              <a:rPr lang="lo-LA" sz="2400" dirty="0">
                <a:latin typeface="Phetsarath OT" panose="02000500000000020004" pitchFamily="2" charset="0"/>
                <a:cs typeface="Phetsarath OT" panose="02000500000000020004" pitchFamily="2" charset="0"/>
              </a:rPr>
              <a:t>ອັດຕາການຜະລິດ ແລະ ມີອັດຕາການປະຢັດນໍ້າທີ່ດີກວ່າການປູກໝາກແຕງເມລອນໃນການກະສິກໍາແບບໂຮງເຮືອນໂດຍການໃຊ້ຄົນຫົດນ້ຳ.</a:t>
            </a:r>
            <a:endParaRPr lang="en-US" sz="2400" dirty="0">
              <a:latin typeface="Phetsarath OT" panose="02000500000000020004" pitchFamily="2" charset="0"/>
              <a:cs typeface="Phetsarath OT" panose="02000500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43645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1170215" y="772887"/>
            <a:ext cx="8229600" cy="1143000"/>
          </a:xfrm>
        </p:spPr>
        <p:txBody>
          <a:bodyPr>
            <a:noAutofit/>
          </a:bodyPr>
          <a:lstStyle/>
          <a:p>
            <a:r>
              <a:rPr lang="en-US" sz="3000" b="1" dirty="0">
                <a:solidFill>
                  <a:schemeClr val="accent1"/>
                </a:solidFill>
                <a:latin typeface="Phetsarath OT" pitchFamily="2" charset="0"/>
                <a:cs typeface="Phetsarath OT" pitchFamily="2" charset="0"/>
              </a:rPr>
              <a:t>1.4 </a:t>
            </a:r>
            <a:r>
              <a:rPr lang="en-US" sz="3000" b="1" dirty="0" err="1">
                <a:solidFill>
                  <a:schemeClr val="accent1"/>
                </a:solidFill>
                <a:latin typeface="Phetsarath OT" pitchFamily="2" charset="0"/>
                <a:cs typeface="Phetsarath OT" pitchFamily="2" charset="0"/>
              </a:rPr>
              <a:t>ສົມມຸດຖານ</a:t>
            </a:r>
            <a:br>
              <a:rPr lang="en-US" sz="3000" b="1" dirty="0">
                <a:solidFill>
                  <a:schemeClr val="accent1"/>
                </a:solidFill>
                <a:latin typeface="Phetsarath OT" pitchFamily="2" charset="0"/>
                <a:cs typeface="Phetsarath OT" pitchFamily="2" charset="0"/>
              </a:rPr>
            </a:br>
            <a:endParaRPr lang="en-US" sz="2600" b="1" dirty="0">
              <a:latin typeface="Phetsarath OT" pitchFamily="2" charset="0"/>
              <a:cs typeface="Phetsarath OT" pitchFamily="2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512873-36C0-4A88-BDD3-23B2636CEA6E}" type="slidenum">
              <a:rPr lang="en-US" smtClean="0"/>
              <a:t>9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338846" y="1915885"/>
            <a:ext cx="987363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Phetsarath OT" panose="02000500000000020004" pitchFamily="2" charset="0"/>
                <a:cs typeface="Phetsarath OT" panose="02000500000000020004" pitchFamily="2" charset="0"/>
              </a:rPr>
              <a:t>-</a:t>
            </a:r>
            <a:r>
              <a:rPr lang="lo-LA" sz="2400" dirty="0">
                <a:latin typeface="Phetsarath OT" panose="02000500000000020004" pitchFamily="2" charset="0"/>
                <a:cs typeface="Phetsarath OT" panose="02000500000000020004" pitchFamily="2" charset="0"/>
              </a:rPr>
              <a:t> ຄາດວ່າຜົນຂອງການປູກໝາກແຕງເມລອນໃນການກະສິກໍາແບບໂຮງເຮືອນໂດຍການນຳໃຊ້ເຊັນເຊີວັດຄວາມຊຸ່ມເຂົ້າຄວບຄຸມຄວາມຊຸ່ມໃນດິນ ຈະໃຫ້ອັດຕາການຈະເລີນເຕີບ, ອັດຕາການຜະລິດ ແລະ ມີອັດຕາການປະຢັດນໍ້າທີ່ດີກວ່າການປູກໝາກແຕງເມລອນໃນການກະສິກໍາແບບໂຮງເຮືອນໂດຍການນຳໃຊ້ການຕັ້ງເວລາຫົດນ້ຳ. </a:t>
            </a:r>
            <a:endParaRPr lang="en-US" sz="2400" dirty="0">
              <a:latin typeface="Phetsarath OT" panose="02000500000000020004" pitchFamily="2" charset="0"/>
              <a:cs typeface="Phetsarath OT" panose="02000500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7215774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6B9F25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D26EA377-59BD-4C9C-9D94-EE8416EE4C7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3298</TotalTime>
  <Words>3986</Words>
  <Application>Microsoft Macintosh PowerPoint</Application>
  <PresentationFormat>Widescreen</PresentationFormat>
  <Paragraphs>682</Paragraphs>
  <Slides>57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7" baseType="lpstr">
      <vt:lpstr>Arial</vt:lpstr>
      <vt:lpstr>Calibri</vt:lpstr>
      <vt:lpstr>Calibri Light</vt:lpstr>
      <vt:lpstr>Cordia New</vt:lpstr>
      <vt:lpstr>Courier New</vt:lpstr>
      <vt:lpstr>DokChampa</vt:lpstr>
      <vt:lpstr>Phetsarath OT</vt:lpstr>
      <vt:lpstr>Saysettha OT</vt:lpstr>
      <vt:lpstr>Times New Roman</vt:lpstr>
      <vt:lpstr>Retrospect</vt:lpstr>
      <vt:lpstr>ບົດສະເໜີບົດວິທະຍານິພົນ</vt:lpstr>
      <vt:lpstr>PowerPoint Presentation</vt:lpstr>
      <vt:lpstr>1.1 ຄວາມເປັນມາ ແລະ ສະພາບຂອງບັນຫາ  </vt:lpstr>
      <vt:lpstr>1.2 ຄຳຖາມການຄົ້ນຄວ້າ  </vt:lpstr>
      <vt:lpstr>1.2 ຄຳຖາມການຄົ້ນຄວ້າ (ຕໍ່)   </vt:lpstr>
      <vt:lpstr>1.3 ຈຸດປະສົງການຄົ້ນຄວ້າ </vt:lpstr>
      <vt:lpstr>1.3 ຈຸດປະສົງການຄົ້ນຄວ້າ </vt:lpstr>
      <vt:lpstr>1.4 ສົມມຸດຖານ </vt:lpstr>
      <vt:lpstr>1.4 ສົມມຸດຖານ </vt:lpstr>
      <vt:lpstr>1.5 ຂອບເຂດການຄົ້ນຄວ້າ </vt:lpstr>
      <vt:lpstr>1.5 ຂອບເຂດການຄົ້ນຄວ້າ </vt:lpstr>
      <vt:lpstr>1.5 ຂອບເຂດການຄົ້ນຄວ້າ </vt:lpstr>
      <vt:lpstr>1.6 ຜົນປະໂຫຍດທີ່ຄາດວ່າຈະໄດ້ຮັບ </vt:lpstr>
      <vt:lpstr>2.1.ຄວາມໝາຍຂອງ IoT </vt:lpstr>
      <vt:lpstr>2.1.ຄວາມໝາຍຂອງ IoT </vt:lpstr>
      <vt:lpstr>2.2. ປະຫວັດຄວາມເປັນມາຂອງໝາກແຕງເມລອນ  </vt:lpstr>
      <vt:lpstr>2.3 ບົດຄົ້ນຄວ້າທີ່ກຽ່ວຂ້ອງ </vt:lpstr>
      <vt:lpstr>2.3 ບົດຄົ້ນຄວ້າທີ່ກຽ່ວຂ້ອງ </vt:lpstr>
      <vt:lpstr>2.3 ບົດຄົ້ນຄວ້າທີ່ກຽ່ວຂ້ອງ </vt:lpstr>
      <vt:lpstr>3.1 ການອອກແບບການຄົ້ນຄວ້າ.  </vt:lpstr>
      <vt:lpstr>3.1.1 ການປູກໝາກແຕງເມລອນໃນການກະສິກໍາແບບໂຮງເຮືອນໂດຍການໃຊ້ຄົນຫົດນ້ຳ </vt:lpstr>
      <vt:lpstr>3.1.1 ການປູກໝາກແຕງເມລອນໃນການກະສິກໍາແບບໂຮງເຮືອນໂດຍການໃຊ້ຄົນຫົດນ້ຳ </vt:lpstr>
      <vt:lpstr>ລາຍວົງຈອນເກັບຂໍ້ມູນໂດຍໃຊ້ຄົນຫົດນ້ຳ  </vt:lpstr>
      <vt:lpstr>ຮູບອຸປະກອນທີປະກອບຂຶ້ນໃນການທົດລອງ </vt:lpstr>
      <vt:lpstr>3.1.2 ການປູກໝາກແຕງເມລອນໃນການກະສິກໍາແບບໂຮງເຮືອນໂດຍການນຳໃຊ້ການຕັ້ງເວລາຫົດນ້ຳເຂົ້າຄວບຄຸມຄວາມຊຸ່ມຊື່ນໃນດິນ</vt:lpstr>
      <vt:lpstr>PowerPoint Presentation</vt:lpstr>
      <vt:lpstr>ລາຍວົງຈອນເກັບຂໍ້ມູນໂດຍ ໃຊ້ການຕັ້ງເວລາຫົດນ້ຳເຂົ້າຄວບຄຸມຄວາມຊຸ່ມຊື່ນໃນດິນ</vt:lpstr>
      <vt:lpstr>ຮູບອຸປະກອນທີປະກອບຂຶ້ນໃນການທົດລອງ </vt:lpstr>
      <vt:lpstr>3.1.3 ການປູກໝາກແຕງເມລອນໃນການກະສິກໍາແບບໂຮງເຮືອນໂດຍການນຳໃຊ້ເຊັນເຊີວັດຄວາມຊຸ່ມເພື່ອຫົດນ້ຳແບບອັດຕະໂນມັດເຂົ້າຄວບຄຸມຄວາມຊຸ່ມຊື່ນໃນດິນ </vt:lpstr>
      <vt:lpstr>PowerPoint Presentation</vt:lpstr>
      <vt:lpstr>ລາຍວົງຈອນເກັບຂໍ້ມູນໂດຍການນຳໃຊ້ເຊັນເຊີວັດຄວາມຊຸ່ມເພື່ອຫົດນ້ຳແບບອັດຕະໂນມັດເຂົ້າຄວບຄຸມຄວາມຊຸ່ມຊື່ນໃນດິນ </vt:lpstr>
      <vt:lpstr>ຮູບອຸປະກອນທີປະກອບຂຶ້ນໃນການທົດລອງ </vt:lpstr>
      <vt:lpstr>ພາບລວມຂອງລະບົບຊອບແວວ</vt:lpstr>
      <vt:lpstr>3.2 ຂໍ້ມູນ ແລະ ວີທີເກັບກຳຂໍ້ມູນ ເຄື່ອງມືທີ່ໃຊ້ໃນການເກັບກຳຂໍ້ມູນ</vt:lpstr>
      <vt:lpstr>3.3 ການວິເຄາະຂໍ້ມູນ ແລະ ການຕີຄວາມໝາຍ</vt:lpstr>
      <vt:lpstr>3.3 ການວິເຄາະຂໍ້ມູນ ແລະ ການຕີຄວາມໝາຍ</vt:lpstr>
      <vt:lpstr>3.4 ການເກັບກຳຂໍ້ມູນ</vt:lpstr>
      <vt:lpstr>3.5 ການວິເຄາະຂໍ້ມູນ ແລະ ການຕີຄວາມໝາຍ</vt:lpstr>
      <vt:lpstr>4. ຜົນການຄົ້ນຄວ້າ</vt:lpstr>
      <vt:lpstr>4.1 ປະເມີນຜົນການປູກໝາກແຕ່ງເມລອນທັງສາມແບບ ດ້ານຈະເລີນເຕີບໃຫຍ່ 4.1.1 ການປຽບທຽບອັດຕາສ່ວນຈຳນວນຂໍ້ </vt:lpstr>
      <vt:lpstr>PowerPoint Presentation</vt:lpstr>
      <vt:lpstr>4.1.2 ການປຽບທຽບອັດຕາສ່ວນຈຳນວນໃບ </vt:lpstr>
      <vt:lpstr>PowerPoint Presentation</vt:lpstr>
      <vt:lpstr>4.1.3 ການປຽບທຽບອັດຕາສ່ວນລວງສູງ </vt:lpstr>
      <vt:lpstr>PowerPoint Presentation</vt:lpstr>
      <vt:lpstr>4.1.4 ການປຽບທຽບອັດຕາຈຳນວນດອກ</vt:lpstr>
      <vt:lpstr>PowerPoint Presentation</vt:lpstr>
      <vt:lpstr>4.1.5 ການປຽບທຽບອັດຕາສ່ວນຈຳນວນໝາກ</vt:lpstr>
      <vt:lpstr>PowerPoint Presentation</vt:lpstr>
      <vt:lpstr>PowerPoint Presentation</vt:lpstr>
      <vt:lpstr>ສະຫຼູບຜົນການໃຫ້ຄະແນນການຈະເລີນໂຕບໃຫ່ຍ</vt:lpstr>
      <vt:lpstr>4.2 ປຽບທຽບອັດຕາສ່ວນການໃຊ້ປະລິມານນໍ້າ</vt:lpstr>
      <vt:lpstr>4.3 ປຽບທຽບອັດຕາສ່ວນການໃຊ້ປະລິມານນໍ້າ</vt:lpstr>
      <vt:lpstr>5 ສະຫຼູບຜົນການຄົ້ນຄວ້າ</vt:lpstr>
      <vt:lpstr>5 ສະຫລຸບຜົນ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ບົດສະເໜີຫົວຂໍ້ບົດວິທະຍານິພົນ Thesis Proposal</dc:title>
  <dc:creator>khampasith chanthavong</dc:creator>
  <cp:lastModifiedBy>khampasith chanthavong</cp:lastModifiedBy>
  <cp:revision>102</cp:revision>
  <cp:lastPrinted>2018-08-14T23:47:22Z</cp:lastPrinted>
  <dcterms:created xsi:type="dcterms:W3CDTF">2017-12-14T09:54:17Z</dcterms:created>
  <dcterms:modified xsi:type="dcterms:W3CDTF">2018-08-16T03:03:40Z</dcterms:modified>
</cp:coreProperties>
</file>